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59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</p:sldIdLst>
  <p:sldSz cx="12192000" cy="6858000"/>
  <p:notesSz cx="6858000" cy="9144000"/>
  <p:embeddedFontLst>
    <p:embeddedFont>
      <p:font typeface="OPPOSans B" panose="02010600030101010101" charset="-122"/>
      <p:regular r:id="rId27"/>
    </p:embeddedFont>
    <p:embeddedFont>
      <p:font typeface="OPPOSans H" panose="02010600030101010101" charset="-122"/>
      <p:regular r:id="rId28"/>
    </p:embeddedFont>
    <p:embeddedFont>
      <p:font typeface="OPPOSans L" panose="02010600030101010101" charset="-122"/>
      <p:regular r:id="rId29"/>
    </p:embeddedFont>
    <p:embeddedFont>
      <p:font typeface="Source Han Sans" panose="02010600030101010101" charset="-122"/>
      <p:regular r:id="rId30"/>
    </p:embeddedFont>
    <p:embeddedFont>
      <p:font typeface="Source Han Sans CN Bold" panose="02010600030101010101" charset="-122"/>
      <p:regular r:id="rId31"/>
    </p:embeddedFont>
    <p:embeddedFont>
      <p:font typeface="等线" panose="02010600030101010101" pitchFamily="2" charset="-122"/>
      <p:regular r:id="rId32"/>
      <p:bold r:id="rId33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60" y="1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font" Target="fonts/font1.fntdata"/><Relationship Id="rId28" Type="http://schemas.openxmlformats.org/officeDocument/2006/relationships/font" Target="fonts/font2.fntdata"/><Relationship Id="rId29" Type="http://schemas.openxmlformats.org/officeDocument/2006/relationships/font" Target="fonts/font3.fntdata"/><Relationship Id="rId30" Type="http://schemas.openxmlformats.org/officeDocument/2006/relationships/font" Target="fonts/font4.fntdata"/><Relationship Id="rId31" Type="http://schemas.openxmlformats.org/officeDocument/2006/relationships/font" Target="fonts/font5.fntdata"/><Relationship Id="rId32" Type="http://schemas.openxmlformats.org/officeDocument/2006/relationships/font" Target="fonts/font6.fntdata"/><Relationship Id="rId33" Type="http://schemas.openxmlformats.org/officeDocument/2006/relationships/font" Target="fonts/font7.fntdata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37" Type="http://schemas.openxmlformats.org/officeDocument/2006/relationships/tableStyles" Target="tableStyles.xml"/></Relationships>
</file>

<file path=ppt/media/image1.png>
</file>

<file path=ppt/media/image2.png>
</file>

<file path=ppt/media/image3.jpeg>
</file>

<file path=ppt/media/image4.png>
</file>

<file path=ppt/media/image5.jpeg>
</file>

<file path=ppt/media/image6.jpeg>
</file>

<file path=ppt/media/image7.png>
</file>

<file path=ppt/media/image8.jpe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e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jpe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e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/>
          </a:p>
        </p:txBody>
      </p:sp>
      <p:sp>
        <p:nvSpPr>
          <p:cNvPr id="3" name="标题 1"/>
          <p:cNvSpPr txBox="1"/>
          <p:nvPr/>
        </p:nvSpPr>
        <p:spPr>
          <a:xfrm>
            <a:off x="645468" y="1097960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003243" y="1028700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806572" y="1361058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标题 1"/>
          <p:cNvSpPr txBox="1"/>
          <p:nvPr/>
        </p:nvSpPr>
        <p:spPr>
          <a:xfrm>
            <a:off x="6827978" y="2870893"/>
            <a:ext cx="4668697" cy="17562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30000"/>
              </a:lnSpc>
            </a:pPr>
            <a:r>
              <a:rPr kumimoji="1" lang="zh-CN" altLang="en-US" sz="39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标准粗黑"/>
                <a:ea typeface="Source Han Sans CN Bold"/>
                <a:cs typeface="Source Han Sans CN Bold"/>
              </a:rPr>
              <a:t/>
            </a:r>
            <a:r>
              <a:rPr sz="3900">
                <a:solidFill>
                  <a:srgbClr val="000000"/>
                </a:solidFill>
                <a:latin typeface="标准粗黑"/>
              </a:rPr>
              <a:t/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9385511" y="5093793"/>
            <a:ext cx="2111164" cy="471828"/>
          </a:xfrm>
          <a:custGeom>
            <a:avLst/>
            <a:gdLst>
              <a:gd name="connsiteX0" fmla="*/ 196105 w 2226152"/>
              <a:gd name="connsiteY0" fmla="*/ 0 h 571208"/>
              <a:gd name="connsiteX1" fmla="*/ 260805 w 2226152"/>
              <a:gd name="connsiteY1" fmla="*/ 23248 h 571208"/>
              <a:gd name="connsiteX2" fmla="*/ 275717 w 2226152"/>
              <a:gd name="connsiteY2" fmla="*/ 42435 h 571208"/>
              <a:gd name="connsiteX3" fmla="*/ 305352 w 2226152"/>
              <a:gd name="connsiteY3" fmla="*/ 42435 h 571208"/>
              <a:gd name="connsiteX4" fmla="*/ 310394 w 2226152"/>
              <a:gd name="connsiteY4" fmla="*/ 35948 h 571208"/>
              <a:gd name="connsiteX5" fmla="*/ 375094 w 2226152"/>
              <a:gd name="connsiteY5" fmla="*/ 12700 h 571208"/>
              <a:gd name="connsiteX6" fmla="*/ 439794 w 2226152"/>
              <a:gd name="connsiteY6" fmla="*/ 35948 h 571208"/>
              <a:gd name="connsiteX7" fmla="*/ 444836 w 2226152"/>
              <a:gd name="connsiteY7" fmla="*/ 42435 h 571208"/>
              <a:gd name="connsiteX8" fmla="*/ 478481 w 2226152"/>
              <a:gd name="connsiteY8" fmla="*/ 42435 h 571208"/>
              <a:gd name="connsiteX9" fmla="*/ 493393 w 2226152"/>
              <a:gd name="connsiteY9" fmla="*/ 23248 h 571208"/>
              <a:gd name="connsiteX10" fmla="*/ 558093 w 2226152"/>
              <a:gd name="connsiteY10" fmla="*/ 0 h 571208"/>
              <a:gd name="connsiteX11" fmla="*/ 622793 w 2226152"/>
              <a:gd name="connsiteY11" fmla="*/ 23248 h 571208"/>
              <a:gd name="connsiteX12" fmla="*/ 637705 w 2226152"/>
              <a:gd name="connsiteY12" fmla="*/ 42435 h 571208"/>
              <a:gd name="connsiteX13" fmla="*/ 667340 w 2226152"/>
              <a:gd name="connsiteY13" fmla="*/ 42435 h 571208"/>
              <a:gd name="connsiteX14" fmla="*/ 672382 w 2226152"/>
              <a:gd name="connsiteY14" fmla="*/ 35948 h 571208"/>
              <a:gd name="connsiteX15" fmla="*/ 737082 w 2226152"/>
              <a:gd name="connsiteY15" fmla="*/ 12700 h 571208"/>
              <a:gd name="connsiteX16" fmla="*/ 801782 w 2226152"/>
              <a:gd name="connsiteY16" fmla="*/ 35948 h 571208"/>
              <a:gd name="connsiteX17" fmla="*/ 806824 w 2226152"/>
              <a:gd name="connsiteY17" fmla="*/ 42435 h 571208"/>
              <a:gd name="connsiteX18" fmla="*/ 840469 w 2226152"/>
              <a:gd name="connsiteY18" fmla="*/ 42435 h 571208"/>
              <a:gd name="connsiteX19" fmla="*/ 855381 w 2226152"/>
              <a:gd name="connsiteY19" fmla="*/ 23248 h 571208"/>
              <a:gd name="connsiteX20" fmla="*/ 920081 w 2226152"/>
              <a:gd name="connsiteY20" fmla="*/ 0 h 571208"/>
              <a:gd name="connsiteX21" fmla="*/ 984781 w 2226152"/>
              <a:gd name="connsiteY21" fmla="*/ 23248 h 571208"/>
              <a:gd name="connsiteX22" fmla="*/ 999693 w 2226152"/>
              <a:gd name="connsiteY22" fmla="*/ 42435 h 571208"/>
              <a:gd name="connsiteX23" fmla="*/ 1029328 w 2226152"/>
              <a:gd name="connsiteY23" fmla="*/ 42435 h 571208"/>
              <a:gd name="connsiteX24" fmla="*/ 1034370 w 2226152"/>
              <a:gd name="connsiteY24" fmla="*/ 35948 h 571208"/>
              <a:gd name="connsiteX25" fmla="*/ 1099070 w 2226152"/>
              <a:gd name="connsiteY25" fmla="*/ 12700 h 571208"/>
              <a:gd name="connsiteX26" fmla="*/ 1163770 w 2226152"/>
              <a:gd name="connsiteY26" fmla="*/ 35948 h 571208"/>
              <a:gd name="connsiteX27" fmla="*/ 1168812 w 2226152"/>
              <a:gd name="connsiteY27" fmla="*/ 42435 h 571208"/>
              <a:gd name="connsiteX28" fmla="*/ 1202457 w 2226152"/>
              <a:gd name="connsiteY28" fmla="*/ 42435 h 571208"/>
              <a:gd name="connsiteX29" fmla="*/ 1217369 w 2226152"/>
              <a:gd name="connsiteY29" fmla="*/ 23248 h 571208"/>
              <a:gd name="connsiteX30" fmla="*/ 1282069 w 2226152"/>
              <a:gd name="connsiteY30" fmla="*/ 0 h 571208"/>
              <a:gd name="connsiteX31" fmla="*/ 1346769 w 2226152"/>
              <a:gd name="connsiteY31" fmla="*/ 23248 h 571208"/>
              <a:gd name="connsiteX32" fmla="*/ 1361681 w 2226152"/>
              <a:gd name="connsiteY32" fmla="*/ 42435 h 571208"/>
              <a:gd name="connsiteX33" fmla="*/ 1391316 w 2226152"/>
              <a:gd name="connsiteY33" fmla="*/ 42435 h 571208"/>
              <a:gd name="connsiteX34" fmla="*/ 1396358 w 2226152"/>
              <a:gd name="connsiteY34" fmla="*/ 35948 h 571208"/>
              <a:gd name="connsiteX35" fmla="*/ 1461058 w 2226152"/>
              <a:gd name="connsiteY35" fmla="*/ 12700 h 571208"/>
              <a:gd name="connsiteX36" fmla="*/ 1525758 w 2226152"/>
              <a:gd name="connsiteY36" fmla="*/ 35948 h 571208"/>
              <a:gd name="connsiteX37" fmla="*/ 1530800 w 2226152"/>
              <a:gd name="connsiteY37" fmla="*/ 42435 h 571208"/>
              <a:gd name="connsiteX38" fmla="*/ 1565354 w 2226152"/>
              <a:gd name="connsiteY38" fmla="*/ 42435 h 571208"/>
              <a:gd name="connsiteX39" fmla="*/ 1579357 w 2226152"/>
              <a:gd name="connsiteY39" fmla="*/ 24418 h 571208"/>
              <a:gd name="connsiteX40" fmla="*/ 1644057 w 2226152"/>
              <a:gd name="connsiteY40" fmla="*/ 1170 h 571208"/>
              <a:gd name="connsiteX41" fmla="*/ 1708757 w 2226152"/>
              <a:gd name="connsiteY41" fmla="*/ 24418 h 571208"/>
              <a:gd name="connsiteX42" fmla="*/ 1722760 w 2226152"/>
              <a:gd name="connsiteY42" fmla="*/ 42435 h 571208"/>
              <a:gd name="connsiteX43" fmla="*/ 1754214 w 2226152"/>
              <a:gd name="connsiteY43" fmla="*/ 42435 h 571208"/>
              <a:gd name="connsiteX44" fmla="*/ 1758346 w 2226152"/>
              <a:gd name="connsiteY44" fmla="*/ 37118 h 571208"/>
              <a:gd name="connsiteX45" fmla="*/ 1823046 w 2226152"/>
              <a:gd name="connsiteY45" fmla="*/ 13870 h 571208"/>
              <a:gd name="connsiteX46" fmla="*/ 1887746 w 2226152"/>
              <a:gd name="connsiteY46" fmla="*/ 37118 h 571208"/>
              <a:gd name="connsiteX47" fmla="*/ 1891878 w 2226152"/>
              <a:gd name="connsiteY47" fmla="*/ 42435 h 571208"/>
              <a:gd name="connsiteX48" fmla="*/ 1926433 w 2226152"/>
              <a:gd name="connsiteY48" fmla="*/ 42435 h 571208"/>
              <a:gd name="connsiteX49" fmla="*/ 1941345 w 2226152"/>
              <a:gd name="connsiteY49" fmla="*/ 23248 h 571208"/>
              <a:gd name="connsiteX50" fmla="*/ 2006045 w 2226152"/>
              <a:gd name="connsiteY50" fmla="*/ 0 h 571208"/>
              <a:gd name="connsiteX51" fmla="*/ 2070745 w 2226152"/>
              <a:gd name="connsiteY51" fmla="*/ 23248 h 571208"/>
              <a:gd name="connsiteX52" fmla="*/ 2085657 w 2226152"/>
              <a:gd name="connsiteY52" fmla="*/ 42435 h 571208"/>
              <a:gd name="connsiteX53" fmla="*/ 2226152 w 2226152"/>
              <a:gd name="connsiteY53" fmla="*/ 42435 h 571208"/>
              <a:gd name="connsiteX54" fmla="*/ 2226152 w 2226152"/>
              <a:gd name="connsiteY54" fmla="*/ 527189 h 571208"/>
              <a:gd name="connsiteX55" fmla="*/ 2074500 w 2226152"/>
              <a:gd name="connsiteY55" fmla="*/ 527189 h 571208"/>
              <a:gd name="connsiteX56" fmla="*/ 2069136 w 2226152"/>
              <a:gd name="connsiteY56" fmla="*/ 534090 h 571208"/>
              <a:gd name="connsiteX57" fmla="*/ 2004436 w 2226152"/>
              <a:gd name="connsiteY57" fmla="*/ 557338 h 571208"/>
              <a:gd name="connsiteX58" fmla="*/ 1939736 w 2226152"/>
              <a:gd name="connsiteY58" fmla="*/ 534090 h 571208"/>
              <a:gd name="connsiteX59" fmla="*/ 1934372 w 2226152"/>
              <a:gd name="connsiteY59" fmla="*/ 527189 h 571208"/>
              <a:gd name="connsiteX60" fmla="*/ 1902280 w 2226152"/>
              <a:gd name="connsiteY60" fmla="*/ 527189 h 571208"/>
              <a:gd name="connsiteX61" fmla="*/ 1886137 w 2226152"/>
              <a:gd name="connsiteY61" fmla="*/ 547960 h 571208"/>
              <a:gd name="connsiteX62" fmla="*/ 1821437 w 2226152"/>
              <a:gd name="connsiteY62" fmla="*/ 571208 h 571208"/>
              <a:gd name="connsiteX63" fmla="*/ 1756737 w 2226152"/>
              <a:gd name="connsiteY63" fmla="*/ 547960 h 571208"/>
              <a:gd name="connsiteX64" fmla="*/ 1740593 w 2226152"/>
              <a:gd name="connsiteY64" fmla="*/ 527189 h 571208"/>
              <a:gd name="connsiteX65" fmla="*/ 1713421 w 2226152"/>
              <a:gd name="connsiteY65" fmla="*/ 527189 h 571208"/>
              <a:gd name="connsiteX66" fmla="*/ 1707148 w 2226152"/>
              <a:gd name="connsiteY66" fmla="*/ 535260 h 571208"/>
              <a:gd name="connsiteX67" fmla="*/ 1642448 w 2226152"/>
              <a:gd name="connsiteY67" fmla="*/ 558508 h 571208"/>
              <a:gd name="connsiteX68" fmla="*/ 1577748 w 2226152"/>
              <a:gd name="connsiteY68" fmla="*/ 535260 h 571208"/>
              <a:gd name="connsiteX69" fmla="*/ 1571475 w 2226152"/>
              <a:gd name="connsiteY69" fmla="*/ 527189 h 571208"/>
              <a:gd name="connsiteX70" fmla="*/ 1539383 w 2226152"/>
              <a:gd name="connsiteY70" fmla="*/ 527189 h 571208"/>
              <a:gd name="connsiteX71" fmla="*/ 1524149 w 2226152"/>
              <a:gd name="connsiteY71" fmla="*/ 546790 h 571208"/>
              <a:gd name="connsiteX72" fmla="*/ 1459449 w 2226152"/>
              <a:gd name="connsiteY72" fmla="*/ 570038 h 571208"/>
              <a:gd name="connsiteX73" fmla="*/ 1394749 w 2226152"/>
              <a:gd name="connsiteY73" fmla="*/ 546790 h 571208"/>
              <a:gd name="connsiteX74" fmla="*/ 1379515 w 2226152"/>
              <a:gd name="connsiteY74" fmla="*/ 527189 h 571208"/>
              <a:gd name="connsiteX75" fmla="*/ 1350524 w 2226152"/>
              <a:gd name="connsiteY75" fmla="*/ 527189 h 571208"/>
              <a:gd name="connsiteX76" fmla="*/ 1345160 w 2226152"/>
              <a:gd name="connsiteY76" fmla="*/ 534090 h 571208"/>
              <a:gd name="connsiteX77" fmla="*/ 1280460 w 2226152"/>
              <a:gd name="connsiteY77" fmla="*/ 557338 h 571208"/>
              <a:gd name="connsiteX78" fmla="*/ 1215760 w 2226152"/>
              <a:gd name="connsiteY78" fmla="*/ 534090 h 571208"/>
              <a:gd name="connsiteX79" fmla="*/ 1210396 w 2226152"/>
              <a:gd name="connsiteY79" fmla="*/ 527189 h 571208"/>
              <a:gd name="connsiteX80" fmla="*/ 1177395 w 2226152"/>
              <a:gd name="connsiteY80" fmla="*/ 527189 h 571208"/>
              <a:gd name="connsiteX81" fmla="*/ 1162161 w 2226152"/>
              <a:gd name="connsiteY81" fmla="*/ 546790 h 571208"/>
              <a:gd name="connsiteX82" fmla="*/ 1097461 w 2226152"/>
              <a:gd name="connsiteY82" fmla="*/ 570038 h 571208"/>
              <a:gd name="connsiteX83" fmla="*/ 1032761 w 2226152"/>
              <a:gd name="connsiteY83" fmla="*/ 546790 h 571208"/>
              <a:gd name="connsiteX84" fmla="*/ 1017527 w 2226152"/>
              <a:gd name="connsiteY84" fmla="*/ 527189 h 571208"/>
              <a:gd name="connsiteX85" fmla="*/ 988536 w 2226152"/>
              <a:gd name="connsiteY85" fmla="*/ 527189 h 571208"/>
              <a:gd name="connsiteX86" fmla="*/ 983172 w 2226152"/>
              <a:gd name="connsiteY86" fmla="*/ 534090 h 571208"/>
              <a:gd name="connsiteX87" fmla="*/ 918472 w 2226152"/>
              <a:gd name="connsiteY87" fmla="*/ 557338 h 571208"/>
              <a:gd name="connsiteX88" fmla="*/ 853772 w 2226152"/>
              <a:gd name="connsiteY88" fmla="*/ 534090 h 571208"/>
              <a:gd name="connsiteX89" fmla="*/ 848408 w 2226152"/>
              <a:gd name="connsiteY89" fmla="*/ 527189 h 571208"/>
              <a:gd name="connsiteX90" fmla="*/ 815407 w 2226152"/>
              <a:gd name="connsiteY90" fmla="*/ 527189 h 571208"/>
              <a:gd name="connsiteX91" fmla="*/ 800173 w 2226152"/>
              <a:gd name="connsiteY91" fmla="*/ 546790 h 571208"/>
              <a:gd name="connsiteX92" fmla="*/ 735473 w 2226152"/>
              <a:gd name="connsiteY92" fmla="*/ 570038 h 571208"/>
              <a:gd name="connsiteX93" fmla="*/ 670773 w 2226152"/>
              <a:gd name="connsiteY93" fmla="*/ 546790 h 571208"/>
              <a:gd name="connsiteX94" fmla="*/ 655539 w 2226152"/>
              <a:gd name="connsiteY94" fmla="*/ 527189 h 571208"/>
              <a:gd name="connsiteX95" fmla="*/ 626548 w 2226152"/>
              <a:gd name="connsiteY95" fmla="*/ 527189 h 571208"/>
              <a:gd name="connsiteX96" fmla="*/ 621184 w 2226152"/>
              <a:gd name="connsiteY96" fmla="*/ 534090 h 571208"/>
              <a:gd name="connsiteX97" fmla="*/ 556484 w 2226152"/>
              <a:gd name="connsiteY97" fmla="*/ 557338 h 571208"/>
              <a:gd name="connsiteX98" fmla="*/ 491784 w 2226152"/>
              <a:gd name="connsiteY98" fmla="*/ 534090 h 571208"/>
              <a:gd name="connsiteX99" fmla="*/ 486420 w 2226152"/>
              <a:gd name="connsiteY99" fmla="*/ 527189 h 571208"/>
              <a:gd name="connsiteX100" fmla="*/ 453419 w 2226152"/>
              <a:gd name="connsiteY100" fmla="*/ 527189 h 571208"/>
              <a:gd name="connsiteX101" fmla="*/ 438185 w 2226152"/>
              <a:gd name="connsiteY101" fmla="*/ 546790 h 571208"/>
              <a:gd name="connsiteX102" fmla="*/ 373485 w 2226152"/>
              <a:gd name="connsiteY102" fmla="*/ 570038 h 571208"/>
              <a:gd name="connsiteX103" fmla="*/ 308785 w 2226152"/>
              <a:gd name="connsiteY103" fmla="*/ 546790 h 571208"/>
              <a:gd name="connsiteX104" fmla="*/ 293551 w 2226152"/>
              <a:gd name="connsiteY104" fmla="*/ 527189 h 571208"/>
              <a:gd name="connsiteX105" fmla="*/ 264560 w 2226152"/>
              <a:gd name="connsiteY105" fmla="*/ 527189 h 571208"/>
              <a:gd name="connsiteX106" fmla="*/ 259196 w 2226152"/>
              <a:gd name="connsiteY106" fmla="*/ 534090 h 571208"/>
              <a:gd name="connsiteX107" fmla="*/ 194496 w 2226152"/>
              <a:gd name="connsiteY107" fmla="*/ 557338 h 571208"/>
              <a:gd name="connsiteX108" fmla="*/ 129796 w 2226152"/>
              <a:gd name="connsiteY108" fmla="*/ 534090 h 571208"/>
              <a:gd name="connsiteX109" fmla="*/ 124432 w 2226152"/>
              <a:gd name="connsiteY109" fmla="*/ 527189 h 571208"/>
              <a:gd name="connsiteX110" fmla="*/ 0 w 2226152"/>
              <a:gd name="connsiteY110" fmla="*/ 527189 h 571208"/>
              <a:gd name="connsiteX111" fmla="*/ 0 w 2226152"/>
              <a:gd name="connsiteY111" fmla="*/ 42435 h 571208"/>
              <a:gd name="connsiteX112" fmla="*/ 116493 w 2226152"/>
              <a:gd name="connsiteY112" fmla="*/ 42435 h 571208"/>
              <a:gd name="connsiteX113" fmla="*/ 131405 w 2226152"/>
              <a:gd name="connsiteY113" fmla="*/ 23248 h 571208"/>
              <a:gd name="connsiteX114" fmla="*/ 196105 w 2226152"/>
              <a:gd name="connsiteY114" fmla="*/ 0 h 571208"/>
            </a:gdLst>
            <a:ahLst/>
            <a:cxnLst/>
            <a:rect l="l" t="t" r="r" b="b"/>
            <a:pathLst>
              <a:path w="2226152" h="571208">
                <a:moveTo>
                  <a:pt x="196105" y="0"/>
                </a:moveTo>
                <a:cubicBezTo>
                  <a:pt x="221372" y="0"/>
                  <a:pt x="244247" y="8884"/>
                  <a:pt x="260805" y="23248"/>
                </a:cubicBezTo>
                <a:lnTo>
                  <a:pt x="275717" y="42435"/>
                </a:lnTo>
                <a:lnTo>
                  <a:pt x="305352" y="42435"/>
                </a:lnTo>
                <a:lnTo>
                  <a:pt x="310394" y="35948"/>
                </a:lnTo>
                <a:cubicBezTo>
                  <a:pt x="326952" y="21584"/>
                  <a:pt x="349827" y="12700"/>
                  <a:pt x="375094" y="12700"/>
                </a:cubicBezTo>
                <a:cubicBezTo>
                  <a:pt x="400361" y="12700"/>
                  <a:pt x="423236" y="21584"/>
                  <a:pt x="439794" y="35948"/>
                </a:cubicBezTo>
                <a:lnTo>
                  <a:pt x="444836" y="42435"/>
                </a:lnTo>
                <a:lnTo>
                  <a:pt x="478481" y="42435"/>
                </a:lnTo>
                <a:lnTo>
                  <a:pt x="493393" y="23248"/>
                </a:lnTo>
                <a:cubicBezTo>
                  <a:pt x="509951" y="8884"/>
                  <a:pt x="532826" y="0"/>
                  <a:pt x="558093" y="0"/>
                </a:cubicBezTo>
                <a:cubicBezTo>
                  <a:pt x="583360" y="0"/>
                  <a:pt x="606235" y="8884"/>
                  <a:pt x="622793" y="23248"/>
                </a:cubicBezTo>
                <a:lnTo>
                  <a:pt x="637705" y="42435"/>
                </a:lnTo>
                <a:lnTo>
                  <a:pt x="667340" y="42435"/>
                </a:lnTo>
                <a:lnTo>
                  <a:pt x="672382" y="35948"/>
                </a:lnTo>
                <a:cubicBezTo>
                  <a:pt x="688940" y="21584"/>
                  <a:pt x="711815" y="12700"/>
                  <a:pt x="737082" y="12700"/>
                </a:cubicBezTo>
                <a:cubicBezTo>
                  <a:pt x="762349" y="12700"/>
                  <a:pt x="785224" y="21584"/>
                  <a:pt x="801782" y="35948"/>
                </a:cubicBezTo>
                <a:lnTo>
                  <a:pt x="806824" y="42435"/>
                </a:lnTo>
                <a:lnTo>
                  <a:pt x="840469" y="42435"/>
                </a:lnTo>
                <a:lnTo>
                  <a:pt x="855381" y="23248"/>
                </a:lnTo>
                <a:cubicBezTo>
                  <a:pt x="871939" y="8884"/>
                  <a:pt x="894814" y="0"/>
                  <a:pt x="920081" y="0"/>
                </a:cubicBezTo>
                <a:cubicBezTo>
                  <a:pt x="945348" y="0"/>
                  <a:pt x="968223" y="8884"/>
                  <a:pt x="984781" y="23248"/>
                </a:cubicBezTo>
                <a:lnTo>
                  <a:pt x="999693" y="42435"/>
                </a:lnTo>
                <a:lnTo>
                  <a:pt x="1029328" y="42435"/>
                </a:lnTo>
                <a:lnTo>
                  <a:pt x="1034370" y="35948"/>
                </a:lnTo>
                <a:cubicBezTo>
                  <a:pt x="1050928" y="21584"/>
                  <a:pt x="1073803" y="12700"/>
                  <a:pt x="1099070" y="12700"/>
                </a:cubicBezTo>
                <a:cubicBezTo>
                  <a:pt x="1124337" y="12700"/>
                  <a:pt x="1147212" y="21584"/>
                  <a:pt x="1163770" y="35948"/>
                </a:cubicBezTo>
                <a:lnTo>
                  <a:pt x="1168812" y="42435"/>
                </a:lnTo>
                <a:lnTo>
                  <a:pt x="1202457" y="42435"/>
                </a:lnTo>
                <a:lnTo>
                  <a:pt x="1217369" y="23248"/>
                </a:lnTo>
                <a:cubicBezTo>
                  <a:pt x="1233927" y="8884"/>
                  <a:pt x="1256802" y="0"/>
                  <a:pt x="1282069" y="0"/>
                </a:cubicBezTo>
                <a:cubicBezTo>
                  <a:pt x="1307336" y="0"/>
                  <a:pt x="1330211" y="8884"/>
                  <a:pt x="1346769" y="23248"/>
                </a:cubicBezTo>
                <a:lnTo>
                  <a:pt x="1361681" y="42435"/>
                </a:lnTo>
                <a:lnTo>
                  <a:pt x="1391316" y="42435"/>
                </a:lnTo>
                <a:lnTo>
                  <a:pt x="1396358" y="35948"/>
                </a:lnTo>
                <a:cubicBezTo>
                  <a:pt x="1412916" y="21584"/>
                  <a:pt x="1435791" y="12700"/>
                  <a:pt x="1461058" y="12700"/>
                </a:cubicBezTo>
                <a:cubicBezTo>
                  <a:pt x="1486325" y="12700"/>
                  <a:pt x="1509200" y="21584"/>
                  <a:pt x="1525758" y="35948"/>
                </a:cubicBezTo>
                <a:lnTo>
                  <a:pt x="1530800" y="42435"/>
                </a:lnTo>
                <a:lnTo>
                  <a:pt x="1565354" y="42435"/>
                </a:lnTo>
                <a:lnTo>
                  <a:pt x="1579357" y="24418"/>
                </a:lnTo>
                <a:cubicBezTo>
                  <a:pt x="1595915" y="10054"/>
                  <a:pt x="1618790" y="1170"/>
                  <a:pt x="1644057" y="1170"/>
                </a:cubicBezTo>
                <a:cubicBezTo>
                  <a:pt x="1669324" y="1170"/>
                  <a:pt x="1692199" y="10054"/>
                  <a:pt x="1708757" y="24418"/>
                </a:cubicBezTo>
                <a:lnTo>
                  <a:pt x="1722760" y="42435"/>
                </a:lnTo>
                <a:lnTo>
                  <a:pt x="1754214" y="42435"/>
                </a:lnTo>
                <a:lnTo>
                  <a:pt x="1758346" y="37118"/>
                </a:lnTo>
                <a:cubicBezTo>
                  <a:pt x="1774904" y="22754"/>
                  <a:pt x="1797779" y="13870"/>
                  <a:pt x="1823046" y="13870"/>
                </a:cubicBezTo>
                <a:cubicBezTo>
                  <a:pt x="1848313" y="13870"/>
                  <a:pt x="1871188" y="22754"/>
                  <a:pt x="1887746" y="37118"/>
                </a:cubicBezTo>
                <a:lnTo>
                  <a:pt x="1891878" y="42435"/>
                </a:lnTo>
                <a:lnTo>
                  <a:pt x="1926433" y="42435"/>
                </a:lnTo>
                <a:lnTo>
                  <a:pt x="1941345" y="23248"/>
                </a:lnTo>
                <a:cubicBezTo>
                  <a:pt x="1957903" y="8884"/>
                  <a:pt x="1980778" y="0"/>
                  <a:pt x="2006045" y="0"/>
                </a:cubicBezTo>
                <a:cubicBezTo>
                  <a:pt x="2031312" y="0"/>
                  <a:pt x="2054187" y="8884"/>
                  <a:pt x="2070745" y="23248"/>
                </a:cubicBezTo>
                <a:lnTo>
                  <a:pt x="2085657" y="42435"/>
                </a:lnTo>
                <a:lnTo>
                  <a:pt x="2226152" y="42435"/>
                </a:lnTo>
                <a:lnTo>
                  <a:pt x="2226152" y="527189"/>
                </a:lnTo>
                <a:lnTo>
                  <a:pt x="2074500" y="527189"/>
                </a:lnTo>
                <a:lnTo>
                  <a:pt x="2069136" y="534090"/>
                </a:lnTo>
                <a:cubicBezTo>
                  <a:pt x="2052578" y="548454"/>
                  <a:pt x="2029703" y="557338"/>
                  <a:pt x="2004436" y="557338"/>
                </a:cubicBezTo>
                <a:cubicBezTo>
                  <a:pt x="1979169" y="557338"/>
                  <a:pt x="1956294" y="548454"/>
                  <a:pt x="1939736" y="534090"/>
                </a:cubicBezTo>
                <a:lnTo>
                  <a:pt x="1934372" y="527189"/>
                </a:lnTo>
                <a:lnTo>
                  <a:pt x="1902280" y="527189"/>
                </a:lnTo>
                <a:lnTo>
                  <a:pt x="1886137" y="547960"/>
                </a:lnTo>
                <a:cubicBezTo>
                  <a:pt x="1869579" y="562324"/>
                  <a:pt x="1846704" y="571208"/>
                  <a:pt x="1821437" y="571208"/>
                </a:cubicBezTo>
                <a:cubicBezTo>
                  <a:pt x="1796170" y="571208"/>
                  <a:pt x="1773295" y="562324"/>
                  <a:pt x="1756737" y="547960"/>
                </a:cubicBezTo>
                <a:lnTo>
                  <a:pt x="1740593" y="527189"/>
                </a:lnTo>
                <a:lnTo>
                  <a:pt x="1713421" y="527189"/>
                </a:lnTo>
                <a:lnTo>
                  <a:pt x="1707148" y="535260"/>
                </a:lnTo>
                <a:cubicBezTo>
                  <a:pt x="1690590" y="549624"/>
                  <a:pt x="1667715" y="558508"/>
                  <a:pt x="1642448" y="558508"/>
                </a:cubicBezTo>
                <a:cubicBezTo>
                  <a:pt x="1617181" y="558508"/>
                  <a:pt x="1594306" y="549624"/>
                  <a:pt x="1577748" y="535260"/>
                </a:cubicBezTo>
                <a:lnTo>
                  <a:pt x="1571475" y="527189"/>
                </a:lnTo>
                <a:lnTo>
                  <a:pt x="1539383" y="527189"/>
                </a:lnTo>
                <a:lnTo>
                  <a:pt x="1524149" y="546790"/>
                </a:lnTo>
                <a:cubicBezTo>
                  <a:pt x="1507591" y="561154"/>
                  <a:pt x="1484716" y="570038"/>
                  <a:pt x="1459449" y="570038"/>
                </a:cubicBezTo>
                <a:cubicBezTo>
                  <a:pt x="1434182" y="570038"/>
                  <a:pt x="1411307" y="561154"/>
                  <a:pt x="1394749" y="546790"/>
                </a:cubicBezTo>
                <a:lnTo>
                  <a:pt x="1379515" y="527189"/>
                </a:lnTo>
                <a:lnTo>
                  <a:pt x="1350524" y="527189"/>
                </a:lnTo>
                <a:lnTo>
                  <a:pt x="1345160" y="534090"/>
                </a:lnTo>
                <a:cubicBezTo>
                  <a:pt x="1328602" y="548454"/>
                  <a:pt x="1305727" y="557338"/>
                  <a:pt x="1280460" y="557338"/>
                </a:cubicBezTo>
                <a:cubicBezTo>
                  <a:pt x="1255193" y="557338"/>
                  <a:pt x="1232318" y="548454"/>
                  <a:pt x="1215760" y="534090"/>
                </a:cubicBezTo>
                <a:lnTo>
                  <a:pt x="1210396" y="527189"/>
                </a:lnTo>
                <a:lnTo>
                  <a:pt x="1177395" y="527189"/>
                </a:lnTo>
                <a:lnTo>
                  <a:pt x="1162161" y="546790"/>
                </a:lnTo>
                <a:cubicBezTo>
                  <a:pt x="1145603" y="561154"/>
                  <a:pt x="1122728" y="570038"/>
                  <a:pt x="1097461" y="570038"/>
                </a:cubicBezTo>
                <a:cubicBezTo>
                  <a:pt x="1072194" y="570038"/>
                  <a:pt x="1049319" y="561154"/>
                  <a:pt x="1032761" y="546790"/>
                </a:cubicBezTo>
                <a:lnTo>
                  <a:pt x="1017527" y="527189"/>
                </a:lnTo>
                <a:lnTo>
                  <a:pt x="988536" y="527189"/>
                </a:lnTo>
                <a:lnTo>
                  <a:pt x="983172" y="534090"/>
                </a:lnTo>
                <a:cubicBezTo>
                  <a:pt x="966614" y="548454"/>
                  <a:pt x="943739" y="557338"/>
                  <a:pt x="918472" y="557338"/>
                </a:cubicBezTo>
                <a:cubicBezTo>
                  <a:pt x="893205" y="557338"/>
                  <a:pt x="870330" y="548454"/>
                  <a:pt x="853772" y="534090"/>
                </a:cubicBezTo>
                <a:lnTo>
                  <a:pt x="848408" y="527189"/>
                </a:lnTo>
                <a:lnTo>
                  <a:pt x="815407" y="527189"/>
                </a:lnTo>
                <a:lnTo>
                  <a:pt x="800173" y="546790"/>
                </a:lnTo>
                <a:cubicBezTo>
                  <a:pt x="783615" y="561154"/>
                  <a:pt x="760740" y="570038"/>
                  <a:pt x="735473" y="570038"/>
                </a:cubicBezTo>
                <a:cubicBezTo>
                  <a:pt x="710206" y="570038"/>
                  <a:pt x="687331" y="561154"/>
                  <a:pt x="670773" y="546790"/>
                </a:cubicBezTo>
                <a:lnTo>
                  <a:pt x="655539" y="527189"/>
                </a:lnTo>
                <a:lnTo>
                  <a:pt x="626548" y="527189"/>
                </a:lnTo>
                <a:lnTo>
                  <a:pt x="621184" y="534090"/>
                </a:lnTo>
                <a:cubicBezTo>
                  <a:pt x="604626" y="548454"/>
                  <a:pt x="581751" y="557338"/>
                  <a:pt x="556484" y="557338"/>
                </a:cubicBezTo>
                <a:cubicBezTo>
                  <a:pt x="531217" y="557338"/>
                  <a:pt x="508342" y="548454"/>
                  <a:pt x="491784" y="534090"/>
                </a:cubicBezTo>
                <a:lnTo>
                  <a:pt x="486420" y="527189"/>
                </a:lnTo>
                <a:lnTo>
                  <a:pt x="453419" y="527189"/>
                </a:lnTo>
                <a:lnTo>
                  <a:pt x="438185" y="546790"/>
                </a:lnTo>
                <a:cubicBezTo>
                  <a:pt x="421627" y="561154"/>
                  <a:pt x="398752" y="570038"/>
                  <a:pt x="373485" y="570038"/>
                </a:cubicBezTo>
                <a:cubicBezTo>
                  <a:pt x="348218" y="570038"/>
                  <a:pt x="325343" y="561154"/>
                  <a:pt x="308785" y="546790"/>
                </a:cubicBezTo>
                <a:lnTo>
                  <a:pt x="293551" y="527189"/>
                </a:lnTo>
                <a:lnTo>
                  <a:pt x="264560" y="527189"/>
                </a:lnTo>
                <a:lnTo>
                  <a:pt x="259196" y="534090"/>
                </a:lnTo>
                <a:cubicBezTo>
                  <a:pt x="242638" y="548454"/>
                  <a:pt x="219763" y="557338"/>
                  <a:pt x="194496" y="557338"/>
                </a:cubicBezTo>
                <a:cubicBezTo>
                  <a:pt x="169229" y="557338"/>
                  <a:pt x="146354" y="548454"/>
                  <a:pt x="129796" y="534090"/>
                </a:cubicBezTo>
                <a:lnTo>
                  <a:pt x="124432" y="527189"/>
                </a:lnTo>
                <a:lnTo>
                  <a:pt x="0" y="527189"/>
                </a:lnTo>
                <a:lnTo>
                  <a:pt x="0" y="42435"/>
                </a:lnTo>
                <a:lnTo>
                  <a:pt x="116493" y="42435"/>
                </a:lnTo>
                <a:lnTo>
                  <a:pt x="131405" y="23248"/>
                </a:lnTo>
                <a:cubicBezTo>
                  <a:pt x="147963" y="8884"/>
                  <a:pt x="170838" y="0"/>
                  <a:pt x="1961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385511" y="5171432"/>
            <a:ext cx="2111164" cy="3165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000">
                <a:solidFill>
                  <a:srgbClr val="262626"/>
                </a:solidFill>
                <a:latin typeface="等线"/>
              </a:rPr>
              <a:t>时间：2025/04/04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7164120" y="5093793"/>
            <a:ext cx="2031086" cy="471828"/>
          </a:xfrm>
          <a:custGeom>
            <a:avLst/>
            <a:gdLst>
              <a:gd name="connsiteX0" fmla="*/ 196105 w 2226152"/>
              <a:gd name="connsiteY0" fmla="*/ 0 h 571208"/>
              <a:gd name="connsiteX1" fmla="*/ 260805 w 2226152"/>
              <a:gd name="connsiteY1" fmla="*/ 23248 h 571208"/>
              <a:gd name="connsiteX2" fmla="*/ 275717 w 2226152"/>
              <a:gd name="connsiteY2" fmla="*/ 42435 h 571208"/>
              <a:gd name="connsiteX3" fmla="*/ 305352 w 2226152"/>
              <a:gd name="connsiteY3" fmla="*/ 42435 h 571208"/>
              <a:gd name="connsiteX4" fmla="*/ 310394 w 2226152"/>
              <a:gd name="connsiteY4" fmla="*/ 35948 h 571208"/>
              <a:gd name="connsiteX5" fmla="*/ 375094 w 2226152"/>
              <a:gd name="connsiteY5" fmla="*/ 12700 h 571208"/>
              <a:gd name="connsiteX6" fmla="*/ 439794 w 2226152"/>
              <a:gd name="connsiteY6" fmla="*/ 35948 h 571208"/>
              <a:gd name="connsiteX7" fmla="*/ 444836 w 2226152"/>
              <a:gd name="connsiteY7" fmla="*/ 42435 h 571208"/>
              <a:gd name="connsiteX8" fmla="*/ 478481 w 2226152"/>
              <a:gd name="connsiteY8" fmla="*/ 42435 h 571208"/>
              <a:gd name="connsiteX9" fmla="*/ 493393 w 2226152"/>
              <a:gd name="connsiteY9" fmla="*/ 23248 h 571208"/>
              <a:gd name="connsiteX10" fmla="*/ 558093 w 2226152"/>
              <a:gd name="connsiteY10" fmla="*/ 0 h 571208"/>
              <a:gd name="connsiteX11" fmla="*/ 622793 w 2226152"/>
              <a:gd name="connsiteY11" fmla="*/ 23248 h 571208"/>
              <a:gd name="connsiteX12" fmla="*/ 637705 w 2226152"/>
              <a:gd name="connsiteY12" fmla="*/ 42435 h 571208"/>
              <a:gd name="connsiteX13" fmla="*/ 667340 w 2226152"/>
              <a:gd name="connsiteY13" fmla="*/ 42435 h 571208"/>
              <a:gd name="connsiteX14" fmla="*/ 672382 w 2226152"/>
              <a:gd name="connsiteY14" fmla="*/ 35948 h 571208"/>
              <a:gd name="connsiteX15" fmla="*/ 737082 w 2226152"/>
              <a:gd name="connsiteY15" fmla="*/ 12700 h 571208"/>
              <a:gd name="connsiteX16" fmla="*/ 801782 w 2226152"/>
              <a:gd name="connsiteY16" fmla="*/ 35948 h 571208"/>
              <a:gd name="connsiteX17" fmla="*/ 806824 w 2226152"/>
              <a:gd name="connsiteY17" fmla="*/ 42435 h 571208"/>
              <a:gd name="connsiteX18" fmla="*/ 840469 w 2226152"/>
              <a:gd name="connsiteY18" fmla="*/ 42435 h 571208"/>
              <a:gd name="connsiteX19" fmla="*/ 855381 w 2226152"/>
              <a:gd name="connsiteY19" fmla="*/ 23248 h 571208"/>
              <a:gd name="connsiteX20" fmla="*/ 920081 w 2226152"/>
              <a:gd name="connsiteY20" fmla="*/ 0 h 571208"/>
              <a:gd name="connsiteX21" fmla="*/ 984781 w 2226152"/>
              <a:gd name="connsiteY21" fmla="*/ 23248 h 571208"/>
              <a:gd name="connsiteX22" fmla="*/ 999693 w 2226152"/>
              <a:gd name="connsiteY22" fmla="*/ 42435 h 571208"/>
              <a:gd name="connsiteX23" fmla="*/ 1029328 w 2226152"/>
              <a:gd name="connsiteY23" fmla="*/ 42435 h 571208"/>
              <a:gd name="connsiteX24" fmla="*/ 1034370 w 2226152"/>
              <a:gd name="connsiteY24" fmla="*/ 35948 h 571208"/>
              <a:gd name="connsiteX25" fmla="*/ 1099070 w 2226152"/>
              <a:gd name="connsiteY25" fmla="*/ 12700 h 571208"/>
              <a:gd name="connsiteX26" fmla="*/ 1163770 w 2226152"/>
              <a:gd name="connsiteY26" fmla="*/ 35948 h 571208"/>
              <a:gd name="connsiteX27" fmla="*/ 1168812 w 2226152"/>
              <a:gd name="connsiteY27" fmla="*/ 42435 h 571208"/>
              <a:gd name="connsiteX28" fmla="*/ 1202457 w 2226152"/>
              <a:gd name="connsiteY28" fmla="*/ 42435 h 571208"/>
              <a:gd name="connsiteX29" fmla="*/ 1217369 w 2226152"/>
              <a:gd name="connsiteY29" fmla="*/ 23248 h 571208"/>
              <a:gd name="connsiteX30" fmla="*/ 1282069 w 2226152"/>
              <a:gd name="connsiteY30" fmla="*/ 0 h 571208"/>
              <a:gd name="connsiteX31" fmla="*/ 1346769 w 2226152"/>
              <a:gd name="connsiteY31" fmla="*/ 23248 h 571208"/>
              <a:gd name="connsiteX32" fmla="*/ 1361681 w 2226152"/>
              <a:gd name="connsiteY32" fmla="*/ 42435 h 571208"/>
              <a:gd name="connsiteX33" fmla="*/ 1391316 w 2226152"/>
              <a:gd name="connsiteY33" fmla="*/ 42435 h 571208"/>
              <a:gd name="connsiteX34" fmla="*/ 1396358 w 2226152"/>
              <a:gd name="connsiteY34" fmla="*/ 35948 h 571208"/>
              <a:gd name="connsiteX35" fmla="*/ 1461058 w 2226152"/>
              <a:gd name="connsiteY35" fmla="*/ 12700 h 571208"/>
              <a:gd name="connsiteX36" fmla="*/ 1525758 w 2226152"/>
              <a:gd name="connsiteY36" fmla="*/ 35948 h 571208"/>
              <a:gd name="connsiteX37" fmla="*/ 1530800 w 2226152"/>
              <a:gd name="connsiteY37" fmla="*/ 42435 h 571208"/>
              <a:gd name="connsiteX38" fmla="*/ 1565354 w 2226152"/>
              <a:gd name="connsiteY38" fmla="*/ 42435 h 571208"/>
              <a:gd name="connsiteX39" fmla="*/ 1579357 w 2226152"/>
              <a:gd name="connsiteY39" fmla="*/ 24418 h 571208"/>
              <a:gd name="connsiteX40" fmla="*/ 1644057 w 2226152"/>
              <a:gd name="connsiteY40" fmla="*/ 1170 h 571208"/>
              <a:gd name="connsiteX41" fmla="*/ 1708757 w 2226152"/>
              <a:gd name="connsiteY41" fmla="*/ 24418 h 571208"/>
              <a:gd name="connsiteX42" fmla="*/ 1722760 w 2226152"/>
              <a:gd name="connsiteY42" fmla="*/ 42435 h 571208"/>
              <a:gd name="connsiteX43" fmla="*/ 1754214 w 2226152"/>
              <a:gd name="connsiteY43" fmla="*/ 42435 h 571208"/>
              <a:gd name="connsiteX44" fmla="*/ 1758346 w 2226152"/>
              <a:gd name="connsiteY44" fmla="*/ 37118 h 571208"/>
              <a:gd name="connsiteX45" fmla="*/ 1823046 w 2226152"/>
              <a:gd name="connsiteY45" fmla="*/ 13870 h 571208"/>
              <a:gd name="connsiteX46" fmla="*/ 1887746 w 2226152"/>
              <a:gd name="connsiteY46" fmla="*/ 37118 h 571208"/>
              <a:gd name="connsiteX47" fmla="*/ 1891878 w 2226152"/>
              <a:gd name="connsiteY47" fmla="*/ 42435 h 571208"/>
              <a:gd name="connsiteX48" fmla="*/ 1926433 w 2226152"/>
              <a:gd name="connsiteY48" fmla="*/ 42435 h 571208"/>
              <a:gd name="connsiteX49" fmla="*/ 1941345 w 2226152"/>
              <a:gd name="connsiteY49" fmla="*/ 23248 h 571208"/>
              <a:gd name="connsiteX50" fmla="*/ 2006045 w 2226152"/>
              <a:gd name="connsiteY50" fmla="*/ 0 h 571208"/>
              <a:gd name="connsiteX51" fmla="*/ 2070745 w 2226152"/>
              <a:gd name="connsiteY51" fmla="*/ 23248 h 571208"/>
              <a:gd name="connsiteX52" fmla="*/ 2085657 w 2226152"/>
              <a:gd name="connsiteY52" fmla="*/ 42435 h 571208"/>
              <a:gd name="connsiteX53" fmla="*/ 2226152 w 2226152"/>
              <a:gd name="connsiteY53" fmla="*/ 42435 h 571208"/>
              <a:gd name="connsiteX54" fmla="*/ 2226152 w 2226152"/>
              <a:gd name="connsiteY54" fmla="*/ 527189 h 571208"/>
              <a:gd name="connsiteX55" fmla="*/ 2074500 w 2226152"/>
              <a:gd name="connsiteY55" fmla="*/ 527189 h 571208"/>
              <a:gd name="connsiteX56" fmla="*/ 2069136 w 2226152"/>
              <a:gd name="connsiteY56" fmla="*/ 534090 h 571208"/>
              <a:gd name="connsiteX57" fmla="*/ 2004436 w 2226152"/>
              <a:gd name="connsiteY57" fmla="*/ 557338 h 571208"/>
              <a:gd name="connsiteX58" fmla="*/ 1939736 w 2226152"/>
              <a:gd name="connsiteY58" fmla="*/ 534090 h 571208"/>
              <a:gd name="connsiteX59" fmla="*/ 1934372 w 2226152"/>
              <a:gd name="connsiteY59" fmla="*/ 527189 h 571208"/>
              <a:gd name="connsiteX60" fmla="*/ 1902280 w 2226152"/>
              <a:gd name="connsiteY60" fmla="*/ 527189 h 571208"/>
              <a:gd name="connsiteX61" fmla="*/ 1886137 w 2226152"/>
              <a:gd name="connsiteY61" fmla="*/ 547960 h 571208"/>
              <a:gd name="connsiteX62" fmla="*/ 1821437 w 2226152"/>
              <a:gd name="connsiteY62" fmla="*/ 571208 h 571208"/>
              <a:gd name="connsiteX63" fmla="*/ 1756737 w 2226152"/>
              <a:gd name="connsiteY63" fmla="*/ 547960 h 571208"/>
              <a:gd name="connsiteX64" fmla="*/ 1740593 w 2226152"/>
              <a:gd name="connsiteY64" fmla="*/ 527189 h 571208"/>
              <a:gd name="connsiteX65" fmla="*/ 1713421 w 2226152"/>
              <a:gd name="connsiteY65" fmla="*/ 527189 h 571208"/>
              <a:gd name="connsiteX66" fmla="*/ 1707148 w 2226152"/>
              <a:gd name="connsiteY66" fmla="*/ 535260 h 571208"/>
              <a:gd name="connsiteX67" fmla="*/ 1642448 w 2226152"/>
              <a:gd name="connsiteY67" fmla="*/ 558508 h 571208"/>
              <a:gd name="connsiteX68" fmla="*/ 1577748 w 2226152"/>
              <a:gd name="connsiteY68" fmla="*/ 535260 h 571208"/>
              <a:gd name="connsiteX69" fmla="*/ 1571475 w 2226152"/>
              <a:gd name="connsiteY69" fmla="*/ 527189 h 571208"/>
              <a:gd name="connsiteX70" fmla="*/ 1539383 w 2226152"/>
              <a:gd name="connsiteY70" fmla="*/ 527189 h 571208"/>
              <a:gd name="connsiteX71" fmla="*/ 1524149 w 2226152"/>
              <a:gd name="connsiteY71" fmla="*/ 546790 h 571208"/>
              <a:gd name="connsiteX72" fmla="*/ 1459449 w 2226152"/>
              <a:gd name="connsiteY72" fmla="*/ 570038 h 571208"/>
              <a:gd name="connsiteX73" fmla="*/ 1394749 w 2226152"/>
              <a:gd name="connsiteY73" fmla="*/ 546790 h 571208"/>
              <a:gd name="connsiteX74" fmla="*/ 1379515 w 2226152"/>
              <a:gd name="connsiteY74" fmla="*/ 527189 h 571208"/>
              <a:gd name="connsiteX75" fmla="*/ 1350524 w 2226152"/>
              <a:gd name="connsiteY75" fmla="*/ 527189 h 571208"/>
              <a:gd name="connsiteX76" fmla="*/ 1345160 w 2226152"/>
              <a:gd name="connsiteY76" fmla="*/ 534090 h 571208"/>
              <a:gd name="connsiteX77" fmla="*/ 1280460 w 2226152"/>
              <a:gd name="connsiteY77" fmla="*/ 557338 h 571208"/>
              <a:gd name="connsiteX78" fmla="*/ 1215760 w 2226152"/>
              <a:gd name="connsiteY78" fmla="*/ 534090 h 571208"/>
              <a:gd name="connsiteX79" fmla="*/ 1210396 w 2226152"/>
              <a:gd name="connsiteY79" fmla="*/ 527189 h 571208"/>
              <a:gd name="connsiteX80" fmla="*/ 1177395 w 2226152"/>
              <a:gd name="connsiteY80" fmla="*/ 527189 h 571208"/>
              <a:gd name="connsiteX81" fmla="*/ 1162161 w 2226152"/>
              <a:gd name="connsiteY81" fmla="*/ 546790 h 571208"/>
              <a:gd name="connsiteX82" fmla="*/ 1097461 w 2226152"/>
              <a:gd name="connsiteY82" fmla="*/ 570038 h 571208"/>
              <a:gd name="connsiteX83" fmla="*/ 1032761 w 2226152"/>
              <a:gd name="connsiteY83" fmla="*/ 546790 h 571208"/>
              <a:gd name="connsiteX84" fmla="*/ 1017527 w 2226152"/>
              <a:gd name="connsiteY84" fmla="*/ 527189 h 571208"/>
              <a:gd name="connsiteX85" fmla="*/ 988536 w 2226152"/>
              <a:gd name="connsiteY85" fmla="*/ 527189 h 571208"/>
              <a:gd name="connsiteX86" fmla="*/ 983172 w 2226152"/>
              <a:gd name="connsiteY86" fmla="*/ 534090 h 571208"/>
              <a:gd name="connsiteX87" fmla="*/ 918472 w 2226152"/>
              <a:gd name="connsiteY87" fmla="*/ 557338 h 571208"/>
              <a:gd name="connsiteX88" fmla="*/ 853772 w 2226152"/>
              <a:gd name="connsiteY88" fmla="*/ 534090 h 571208"/>
              <a:gd name="connsiteX89" fmla="*/ 848408 w 2226152"/>
              <a:gd name="connsiteY89" fmla="*/ 527189 h 571208"/>
              <a:gd name="connsiteX90" fmla="*/ 815407 w 2226152"/>
              <a:gd name="connsiteY90" fmla="*/ 527189 h 571208"/>
              <a:gd name="connsiteX91" fmla="*/ 800173 w 2226152"/>
              <a:gd name="connsiteY91" fmla="*/ 546790 h 571208"/>
              <a:gd name="connsiteX92" fmla="*/ 735473 w 2226152"/>
              <a:gd name="connsiteY92" fmla="*/ 570038 h 571208"/>
              <a:gd name="connsiteX93" fmla="*/ 670773 w 2226152"/>
              <a:gd name="connsiteY93" fmla="*/ 546790 h 571208"/>
              <a:gd name="connsiteX94" fmla="*/ 655539 w 2226152"/>
              <a:gd name="connsiteY94" fmla="*/ 527189 h 571208"/>
              <a:gd name="connsiteX95" fmla="*/ 626548 w 2226152"/>
              <a:gd name="connsiteY95" fmla="*/ 527189 h 571208"/>
              <a:gd name="connsiteX96" fmla="*/ 621184 w 2226152"/>
              <a:gd name="connsiteY96" fmla="*/ 534090 h 571208"/>
              <a:gd name="connsiteX97" fmla="*/ 556484 w 2226152"/>
              <a:gd name="connsiteY97" fmla="*/ 557338 h 571208"/>
              <a:gd name="connsiteX98" fmla="*/ 491784 w 2226152"/>
              <a:gd name="connsiteY98" fmla="*/ 534090 h 571208"/>
              <a:gd name="connsiteX99" fmla="*/ 486420 w 2226152"/>
              <a:gd name="connsiteY99" fmla="*/ 527189 h 571208"/>
              <a:gd name="connsiteX100" fmla="*/ 453419 w 2226152"/>
              <a:gd name="connsiteY100" fmla="*/ 527189 h 571208"/>
              <a:gd name="connsiteX101" fmla="*/ 438185 w 2226152"/>
              <a:gd name="connsiteY101" fmla="*/ 546790 h 571208"/>
              <a:gd name="connsiteX102" fmla="*/ 373485 w 2226152"/>
              <a:gd name="connsiteY102" fmla="*/ 570038 h 571208"/>
              <a:gd name="connsiteX103" fmla="*/ 308785 w 2226152"/>
              <a:gd name="connsiteY103" fmla="*/ 546790 h 571208"/>
              <a:gd name="connsiteX104" fmla="*/ 293551 w 2226152"/>
              <a:gd name="connsiteY104" fmla="*/ 527189 h 571208"/>
              <a:gd name="connsiteX105" fmla="*/ 264560 w 2226152"/>
              <a:gd name="connsiteY105" fmla="*/ 527189 h 571208"/>
              <a:gd name="connsiteX106" fmla="*/ 259196 w 2226152"/>
              <a:gd name="connsiteY106" fmla="*/ 534090 h 571208"/>
              <a:gd name="connsiteX107" fmla="*/ 194496 w 2226152"/>
              <a:gd name="connsiteY107" fmla="*/ 557338 h 571208"/>
              <a:gd name="connsiteX108" fmla="*/ 129796 w 2226152"/>
              <a:gd name="connsiteY108" fmla="*/ 534090 h 571208"/>
              <a:gd name="connsiteX109" fmla="*/ 124432 w 2226152"/>
              <a:gd name="connsiteY109" fmla="*/ 527189 h 571208"/>
              <a:gd name="connsiteX110" fmla="*/ 0 w 2226152"/>
              <a:gd name="connsiteY110" fmla="*/ 527189 h 571208"/>
              <a:gd name="connsiteX111" fmla="*/ 0 w 2226152"/>
              <a:gd name="connsiteY111" fmla="*/ 42435 h 571208"/>
              <a:gd name="connsiteX112" fmla="*/ 116493 w 2226152"/>
              <a:gd name="connsiteY112" fmla="*/ 42435 h 571208"/>
              <a:gd name="connsiteX113" fmla="*/ 131405 w 2226152"/>
              <a:gd name="connsiteY113" fmla="*/ 23248 h 571208"/>
              <a:gd name="connsiteX114" fmla="*/ 196105 w 2226152"/>
              <a:gd name="connsiteY114" fmla="*/ 0 h 571208"/>
            </a:gdLst>
            <a:ahLst/>
            <a:cxnLst/>
            <a:rect l="l" t="t" r="r" b="b"/>
            <a:pathLst>
              <a:path w="2226152" h="571208">
                <a:moveTo>
                  <a:pt x="196105" y="0"/>
                </a:moveTo>
                <a:cubicBezTo>
                  <a:pt x="221372" y="0"/>
                  <a:pt x="244247" y="8884"/>
                  <a:pt x="260805" y="23248"/>
                </a:cubicBezTo>
                <a:lnTo>
                  <a:pt x="275717" y="42435"/>
                </a:lnTo>
                <a:lnTo>
                  <a:pt x="305352" y="42435"/>
                </a:lnTo>
                <a:lnTo>
                  <a:pt x="310394" y="35948"/>
                </a:lnTo>
                <a:cubicBezTo>
                  <a:pt x="326952" y="21584"/>
                  <a:pt x="349827" y="12700"/>
                  <a:pt x="375094" y="12700"/>
                </a:cubicBezTo>
                <a:cubicBezTo>
                  <a:pt x="400361" y="12700"/>
                  <a:pt x="423236" y="21584"/>
                  <a:pt x="439794" y="35948"/>
                </a:cubicBezTo>
                <a:lnTo>
                  <a:pt x="444836" y="42435"/>
                </a:lnTo>
                <a:lnTo>
                  <a:pt x="478481" y="42435"/>
                </a:lnTo>
                <a:lnTo>
                  <a:pt x="493393" y="23248"/>
                </a:lnTo>
                <a:cubicBezTo>
                  <a:pt x="509951" y="8884"/>
                  <a:pt x="532826" y="0"/>
                  <a:pt x="558093" y="0"/>
                </a:cubicBezTo>
                <a:cubicBezTo>
                  <a:pt x="583360" y="0"/>
                  <a:pt x="606235" y="8884"/>
                  <a:pt x="622793" y="23248"/>
                </a:cubicBezTo>
                <a:lnTo>
                  <a:pt x="637705" y="42435"/>
                </a:lnTo>
                <a:lnTo>
                  <a:pt x="667340" y="42435"/>
                </a:lnTo>
                <a:lnTo>
                  <a:pt x="672382" y="35948"/>
                </a:lnTo>
                <a:cubicBezTo>
                  <a:pt x="688940" y="21584"/>
                  <a:pt x="711815" y="12700"/>
                  <a:pt x="737082" y="12700"/>
                </a:cubicBezTo>
                <a:cubicBezTo>
                  <a:pt x="762349" y="12700"/>
                  <a:pt x="785224" y="21584"/>
                  <a:pt x="801782" y="35948"/>
                </a:cubicBezTo>
                <a:lnTo>
                  <a:pt x="806824" y="42435"/>
                </a:lnTo>
                <a:lnTo>
                  <a:pt x="840469" y="42435"/>
                </a:lnTo>
                <a:lnTo>
                  <a:pt x="855381" y="23248"/>
                </a:lnTo>
                <a:cubicBezTo>
                  <a:pt x="871939" y="8884"/>
                  <a:pt x="894814" y="0"/>
                  <a:pt x="920081" y="0"/>
                </a:cubicBezTo>
                <a:cubicBezTo>
                  <a:pt x="945348" y="0"/>
                  <a:pt x="968223" y="8884"/>
                  <a:pt x="984781" y="23248"/>
                </a:cubicBezTo>
                <a:lnTo>
                  <a:pt x="999693" y="42435"/>
                </a:lnTo>
                <a:lnTo>
                  <a:pt x="1029328" y="42435"/>
                </a:lnTo>
                <a:lnTo>
                  <a:pt x="1034370" y="35948"/>
                </a:lnTo>
                <a:cubicBezTo>
                  <a:pt x="1050928" y="21584"/>
                  <a:pt x="1073803" y="12700"/>
                  <a:pt x="1099070" y="12700"/>
                </a:cubicBezTo>
                <a:cubicBezTo>
                  <a:pt x="1124337" y="12700"/>
                  <a:pt x="1147212" y="21584"/>
                  <a:pt x="1163770" y="35948"/>
                </a:cubicBezTo>
                <a:lnTo>
                  <a:pt x="1168812" y="42435"/>
                </a:lnTo>
                <a:lnTo>
                  <a:pt x="1202457" y="42435"/>
                </a:lnTo>
                <a:lnTo>
                  <a:pt x="1217369" y="23248"/>
                </a:lnTo>
                <a:cubicBezTo>
                  <a:pt x="1233927" y="8884"/>
                  <a:pt x="1256802" y="0"/>
                  <a:pt x="1282069" y="0"/>
                </a:cubicBezTo>
                <a:cubicBezTo>
                  <a:pt x="1307336" y="0"/>
                  <a:pt x="1330211" y="8884"/>
                  <a:pt x="1346769" y="23248"/>
                </a:cubicBezTo>
                <a:lnTo>
                  <a:pt x="1361681" y="42435"/>
                </a:lnTo>
                <a:lnTo>
                  <a:pt x="1391316" y="42435"/>
                </a:lnTo>
                <a:lnTo>
                  <a:pt x="1396358" y="35948"/>
                </a:lnTo>
                <a:cubicBezTo>
                  <a:pt x="1412916" y="21584"/>
                  <a:pt x="1435791" y="12700"/>
                  <a:pt x="1461058" y="12700"/>
                </a:cubicBezTo>
                <a:cubicBezTo>
                  <a:pt x="1486325" y="12700"/>
                  <a:pt x="1509200" y="21584"/>
                  <a:pt x="1525758" y="35948"/>
                </a:cubicBezTo>
                <a:lnTo>
                  <a:pt x="1530800" y="42435"/>
                </a:lnTo>
                <a:lnTo>
                  <a:pt x="1565354" y="42435"/>
                </a:lnTo>
                <a:lnTo>
                  <a:pt x="1579357" y="24418"/>
                </a:lnTo>
                <a:cubicBezTo>
                  <a:pt x="1595915" y="10054"/>
                  <a:pt x="1618790" y="1170"/>
                  <a:pt x="1644057" y="1170"/>
                </a:cubicBezTo>
                <a:cubicBezTo>
                  <a:pt x="1669324" y="1170"/>
                  <a:pt x="1692199" y="10054"/>
                  <a:pt x="1708757" y="24418"/>
                </a:cubicBezTo>
                <a:lnTo>
                  <a:pt x="1722760" y="42435"/>
                </a:lnTo>
                <a:lnTo>
                  <a:pt x="1754214" y="42435"/>
                </a:lnTo>
                <a:lnTo>
                  <a:pt x="1758346" y="37118"/>
                </a:lnTo>
                <a:cubicBezTo>
                  <a:pt x="1774904" y="22754"/>
                  <a:pt x="1797779" y="13870"/>
                  <a:pt x="1823046" y="13870"/>
                </a:cubicBezTo>
                <a:cubicBezTo>
                  <a:pt x="1848313" y="13870"/>
                  <a:pt x="1871188" y="22754"/>
                  <a:pt x="1887746" y="37118"/>
                </a:cubicBezTo>
                <a:lnTo>
                  <a:pt x="1891878" y="42435"/>
                </a:lnTo>
                <a:lnTo>
                  <a:pt x="1926433" y="42435"/>
                </a:lnTo>
                <a:lnTo>
                  <a:pt x="1941345" y="23248"/>
                </a:lnTo>
                <a:cubicBezTo>
                  <a:pt x="1957903" y="8884"/>
                  <a:pt x="1980778" y="0"/>
                  <a:pt x="2006045" y="0"/>
                </a:cubicBezTo>
                <a:cubicBezTo>
                  <a:pt x="2031312" y="0"/>
                  <a:pt x="2054187" y="8884"/>
                  <a:pt x="2070745" y="23248"/>
                </a:cubicBezTo>
                <a:lnTo>
                  <a:pt x="2085657" y="42435"/>
                </a:lnTo>
                <a:lnTo>
                  <a:pt x="2226152" y="42435"/>
                </a:lnTo>
                <a:lnTo>
                  <a:pt x="2226152" y="527189"/>
                </a:lnTo>
                <a:lnTo>
                  <a:pt x="2074500" y="527189"/>
                </a:lnTo>
                <a:lnTo>
                  <a:pt x="2069136" y="534090"/>
                </a:lnTo>
                <a:cubicBezTo>
                  <a:pt x="2052578" y="548454"/>
                  <a:pt x="2029703" y="557338"/>
                  <a:pt x="2004436" y="557338"/>
                </a:cubicBezTo>
                <a:cubicBezTo>
                  <a:pt x="1979169" y="557338"/>
                  <a:pt x="1956294" y="548454"/>
                  <a:pt x="1939736" y="534090"/>
                </a:cubicBezTo>
                <a:lnTo>
                  <a:pt x="1934372" y="527189"/>
                </a:lnTo>
                <a:lnTo>
                  <a:pt x="1902280" y="527189"/>
                </a:lnTo>
                <a:lnTo>
                  <a:pt x="1886137" y="547960"/>
                </a:lnTo>
                <a:cubicBezTo>
                  <a:pt x="1869579" y="562324"/>
                  <a:pt x="1846704" y="571208"/>
                  <a:pt x="1821437" y="571208"/>
                </a:cubicBezTo>
                <a:cubicBezTo>
                  <a:pt x="1796170" y="571208"/>
                  <a:pt x="1773295" y="562324"/>
                  <a:pt x="1756737" y="547960"/>
                </a:cubicBezTo>
                <a:lnTo>
                  <a:pt x="1740593" y="527189"/>
                </a:lnTo>
                <a:lnTo>
                  <a:pt x="1713421" y="527189"/>
                </a:lnTo>
                <a:lnTo>
                  <a:pt x="1707148" y="535260"/>
                </a:lnTo>
                <a:cubicBezTo>
                  <a:pt x="1690590" y="549624"/>
                  <a:pt x="1667715" y="558508"/>
                  <a:pt x="1642448" y="558508"/>
                </a:cubicBezTo>
                <a:cubicBezTo>
                  <a:pt x="1617181" y="558508"/>
                  <a:pt x="1594306" y="549624"/>
                  <a:pt x="1577748" y="535260"/>
                </a:cubicBezTo>
                <a:lnTo>
                  <a:pt x="1571475" y="527189"/>
                </a:lnTo>
                <a:lnTo>
                  <a:pt x="1539383" y="527189"/>
                </a:lnTo>
                <a:lnTo>
                  <a:pt x="1524149" y="546790"/>
                </a:lnTo>
                <a:cubicBezTo>
                  <a:pt x="1507591" y="561154"/>
                  <a:pt x="1484716" y="570038"/>
                  <a:pt x="1459449" y="570038"/>
                </a:cubicBezTo>
                <a:cubicBezTo>
                  <a:pt x="1434182" y="570038"/>
                  <a:pt x="1411307" y="561154"/>
                  <a:pt x="1394749" y="546790"/>
                </a:cubicBezTo>
                <a:lnTo>
                  <a:pt x="1379515" y="527189"/>
                </a:lnTo>
                <a:lnTo>
                  <a:pt x="1350524" y="527189"/>
                </a:lnTo>
                <a:lnTo>
                  <a:pt x="1345160" y="534090"/>
                </a:lnTo>
                <a:cubicBezTo>
                  <a:pt x="1328602" y="548454"/>
                  <a:pt x="1305727" y="557338"/>
                  <a:pt x="1280460" y="557338"/>
                </a:cubicBezTo>
                <a:cubicBezTo>
                  <a:pt x="1255193" y="557338"/>
                  <a:pt x="1232318" y="548454"/>
                  <a:pt x="1215760" y="534090"/>
                </a:cubicBezTo>
                <a:lnTo>
                  <a:pt x="1210396" y="527189"/>
                </a:lnTo>
                <a:lnTo>
                  <a:pt x="1177395" y="527189"/>
                </a:lnTo>
                <a:lnTo>
                  <a:pt x="1162161" y="546790"/>
                </a:lnTo>
                <a:cubicBezTo>
                  <a:pt x="1145603" y="561154"/>
                  <a:pt x="1122728" y="570038"/>
                  <a:pt x="1097461" y="570038"/>
                </a:cubicBezTo>
                <a:cubicBezTo>
                  <a:pt x="1072194" y="570038"/>
                  <a:pt x="1049319" y="561154"/>
                  <a:pt x="1032761" y="546790"/>
                </a:cubicBezTo>
                <a:lnTo>
                  <a:pt x="1017527" y="527189"/>
                </a:lnTo>
                <a:lnTo>
                  <a:pt x="988536" y="527189"/>
                </a:lnTo>
                <a:lnTo>
                  <a:pt x="983172" y="534090"/>
                </a:lnTo>
                <a:cubicBezTo>
                  <a:pt x="966614" y="548454"/>
                  <a:pt x="943739" y="557338"/>
                  <a:pt x="918472" y="557338"/>
                </a:cubicBezTo>
                <a:cubicBezTo>
                  <a:pt x="893205" y="557338"/>
                  <a:pt x="870330" y="548454"/>
                  <a:pt x="853772" y="534090"/>
                </a:cubicBezTo>
                <a:lnTo>
                  <a:pt x="848408" y="527189"/>
                </a:lnTo>
                <a:lnTo>
                  <a:pt x="815407" y="527189"/>
                </a:lnTo>
                <a:lnTo>
                  <a:pt x="800173" y="546790"/>
                </a:lnTo>
                <a:cubicBezTo>
                  <a:pt x="783615" y="561154"/>
                  <a:pt x="760740" y="570038"/>
                  <a:pt x="735473" y="570038"/>
                </a:cubicBezTo>
                <a:cubicBezTo>
                  <a:pt x="710206" y="570038"/>
                  <a:pt x="687331" y="561154"/>
                  <a:pt x="670773" y="546790"/>
                </a:cubicBezTo>
                <a:lnTo>
                  <a:pt x="655539" y="527189"/>
                </a:lnTo>
                <a:lnTo>
                  <a:pt x="626548" y="527189"/>
                </a:lnTo>
                <a:lnTo>
                  <a:pt x="621184" y="534090"/>
                </a:lnTo>
                <a:cubicBezTo>
                  <a:pt x="604626" y="548454"/>
                  <a:pt x="581751" y="557338"/>
                  <a:pt x="556484" y="557338"/>
                </a:cubicBezTo>
                <a:cubicBezTo>
                  <a:pt x="531217" y="557338"/>
                  <a:pt x="508342" y="548454"/>
                  <a:pt x="491784" y="534090"/>
                </a:cubicBezTo>
                <a:lnTo>
                  <a:pt x="486420" y="527189"/>
                </a:lnTo>
                <a:lnTo>
                  <a:pt x="453419" y="527189"/>
                </a:lnTo>
                <a:lnTo>
                  <a:pt x="438185" y="546790"/>
                </a:lnTo>
                <a:cubicBezTo>
                  <a:pt x="421627" y="561154"/>
                  <a:pt x="398752" y="570038"/>
                  <a:pt x="373485" y="570038"/>
                </a:cubicBezTo>
                <a:cubicBezTo>
                  <a:pt x="348218" y="570038"/>
                  <a:pt x="325343" y="561154"/>
                  <a:pt x="308785" y="546790"/>
                </a:cubicBezTo>
                <a:lnTo>
                  <a:pt x="293551" y="527189"/>
                </a:lnTo>
                <a:lnTo>
                  <a:pt x="264560" y="527189"/>
                </a:lnTo>
                <a:lnTo>
                  <a:pt x="259196" y="534090"/>
                </a:lnTo>
                <a:cubicBezTo>
                  <a:pt x="242638" y="548454"/>
                  <a:pt x="219763" y="557338"/>
                  <a:pt x="194496" y="557338"/>
                </a:cubicBezTo>
                <a:cubicBezTo>
                  <a:pt x="169229" y="557338"/>
                  <a:pt x="146354" y="548454"/>
                  <a:pt x="129796" y="534090"/>
                </a:cubicBezTo>
                <a:lnTo>
                  <a:pt x="124432" y="527189"/>
                </a:lnTo>
                <a:lnTo>
                  <a:pt x="0" y="527189"/>
                </a:lnTo>
                <a:lnTo>
                  <a:pt x="0" y="42435"/>
                </a:lnTo>
                <a:lnTo>
                  <a:pt x="116493" y="42435"/>
                </a:lnTo>
                <a:lnTo>
                  <a:pt x="131405" y="23248"/>
                </a:lnTo>
                <a:cubicBezTo>
                  <a:pt x="147963" y="8884"/>
                  <a:pt x="170838" y="0"/>
                  <a:pt x="1961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164119" y="5171432"/>
            <a:ext cx="2031086" cy="3165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000">
                <a:solidFill>
                  <a:srgbClr val="262626"/>
                </a:solidFill>
                <a:latin typeface="等线"/>
              </a:rPr>
              <a:t>主讲人：朱钟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7164120" y="2015175"/>
            <a:ext cx="4325277" cy="6784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00000"/>
              </a:lnSpc>
            </a:pPr>
            <a:r>
              <a:rPr kumimoji="1" lang="zh-CN" altLang="en-US" sz="48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标准粗黑"/>
                <a:ea typeface="Source Han Sans CN Bold"/>
                <a:cs typeface="Source Han Sans CN Bold"/>
              </a:rPr>
              <a:t/>
            </a:r>
            <a:r>
              <a:rPr sz="4800">
                <a:solidFill>
                  <a:srgbClr val="0462F5"/>
                </a:solidFill>
                <a:latin typeface="标准粗黑"/>
              </a:rPr>
              <a:t>计算机网络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815459" y="2375210"/>
            <a:ext cx="2979460" cy="343005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262626"/>
                </a:solidFill>
              </a:rPr>
              <a:t>计算机网络协议是通信规则集合，定义数据格式、传输方式和控制机制，确保设备间可靠高效通信。</a:t>
            </a:r>
          </a:p>
        </p:txBody>
      </p:sp>
      <p:sp>
        <p:nvSpPr>
          <p:cNvPr id="4" name="标题 1"/>
          <p:cNvSpPr txBox="1"/>
          <p:nvPr/>
        </p:nvSpPr>
        <p:spPr>
          <a:xfrm>
            <a:off x="815459" y="2060848"/>
            <a:ext cx="2979460" cy="3610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349B8"/>
                </a:solidFill>
                <a:latin typeface="等线"/>
              </a:rPr>
              <a:t>概念导入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8517215" y="2375210"/>
            <a:ext cx="2979460" cy="343005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262626"/>
                </a:solidFill>
              </a:rPr>
              <a:t>协议模拟环节通过仿真演示协议功能，涵盖封装、传输、差错控制等核心机制，帮助学生理解协议交互流程及数据格式规范。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8517215" y="2060848"/>
            <a:ext cx="2979460" cy="3610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349B8"/>
                </a:solidFill>
                <a:latin typeface="等线"/>
              </a:rPr>
              <a:t>协议模拟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4695010" y="2375210"/>
            <a:ext cx="2979460" cy="343005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262626"/>
                </a:solidFill>
              </a:rPr>
              <a:t>计算机网络协议功能解析环节涵盖协议定义、分层结构、通信规则、数据传输控制及错误处理机制等核心知识点。</a:t>
            </a:r>
          </a:p>
        </p:txBody>
      </p:sp>
      <p:sp>
        <p:nvSpPr>
          <p:cNvPr id="8" name="标题 1"/>
          <p:cNvSpPr txBox="1"/>
          <p:nvPr/>
        </p:nvSpPr>
        <p:spPr>
          <a:xfrm>
            <a:off x="4695010" y="2060848"/>
            <a:ext cx="2979460" cy="3610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0349B8"/>
                </a:solidFill>
                <a:latin typeface="等线"/>
              </a:rPr>
              <a:t>功能解析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协议功能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l="38155" t="3275" r="34948" b="3275"/>
          <a:stretch>
            <a:fillRect/>
          </a:stretch>
        </p:blipFill>
        <p:spPr>
          <a:xfrm>
            <a:off x="8723541" y="2017485"/>
            <a:ext cx="2808059" cy="6503455"/>
          </a:xfrm>
          <a:custGeom>
            <a:avLst/>
            <a:gdLst/>
            <a:ahLst/>
            <a:cxnLst/>
            <a:rect l="l" t="t" r="r" b="b"/>
            <a:pathLst>
              <a:path w="2808059" h="6503455">
                <a:moveTo>
                  <a:pt x="0" y="0"/>
                </a:moveTo>
                <a:lnTo>
                  <a:pt x="2808059" y="0"/>
                </a:lnTo>
                <a:lnTo>
                  <a:pt x="2808059" y="6503455"/>
                </a:lnTo>
                <a:lnTo>
                  <a:pt x="0" y="6503455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flipH="1">
            <a:off x="8757115" y="0"/>
            <a:ext cx="1576470" cy="1801646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0400" y="2324099"/>
            <a:ext cx="3124200" cy="3035301"/>
          </a:xfrm>
          <a:prstGeom prst="rect">
            <a:avLst/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>
            <a:outerShdw blurRad="190500" sx="101000" sy="101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962500" y="2603886"/>
            <a:ext cx="2520000" cy="649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导入案例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962500" y="3372878"/>
            <a:ext cx="2520000" cy="19429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计算机网络拓扑结构导入案例通过分析校园网布局，引出总线型、星型、环型等基本拓扑类型及其连接特点。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4086700" y="2324099"/>
            <a:ext cx="3124200" cy="3035301"/>
          </a:xfrm>
          <a:prstGeom prst="rect">
            <a:avLst/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>
            <a:outerShdw blurRad="190500" sx="101000" sy="101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388800" y="2603886"/>
            <a:ext cx="2520000" cy="649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概念解析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4388800" y="3372878"/>
            <a:ext cx="2520000" cy="19429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计算机网络拓扑结构指节点间物理或逻辑连接方式，包括总线型、星型、环型、网状等类型，影响网络性能和可靠性。</a:t>
            </a:r>
          </a:p>
        </p:txBody>
      </p:sp>
      <p:sp>
        <p:nvSpPr>
          <p:cNvPr id="11" name="标题 1"/>
          <p:cNvSpPr txBox="1"/>
          <p:nvPr/>
        </p:nvSpPr>
        <p:spPr>
          <a:xfrm>
            <a:off x="7475774" y="2324099"/>
            <a:ext cx="3124200" cy="3035301"/>
          </a:xfrm>
          <a:prstGeom prst="rect">
            <a:avLst/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>
            <a:outerShdw blurRad="190500" sx="101000" sy="101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7777874" y="2603886"/>
            <a:ext cx="2520000" cy="649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互动绘图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>
            <a:off x="7777874" y="3372878"/>
            <a:ext cx="2520000" cy="19429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计算机网络拓扑结构互动绘图环节涵盖总线、星型、环型、网状等结构，通过动态绘制演示节点连接方式与数据传输路径，强化学生对网络布局的理解。</a:t>
            </a:r>
          </a:p>
        </p:txBody>
      </p:sp>
      <p:sp>
        <p:nvSpPr>
          <p:cNvPr id="14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拓扑结构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04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拓扑结构分析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661773" y="4091305"/>
            <a:ext cx="1584960" cy="990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902087" y="2087245"/>
            <a:ext cx="1584960" cy="990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23107" y="2291935"/>
            <a:ext cx="3423626" cy="13828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计算机网络拓扑结构分析涉及物理与逻辑布局，主要分类包括总线型、星型、环型、网状及混合型，重点考察节点连接方式与数据传输路径特性。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828040" y="4270595"/>
            <a:ext cx="3423626" cy="13828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计算机网络拓扑结构分析主要包括总线型、星型、环型、树型和网状型等类型，需辨析其连接方式、可靠性、扩展性及适用场景等核心特征。</a:t>
            </a:r>
          </a:p>
        </p:txBody>
      </p:sp>
      <p:sp>
        <p:nvSpPr>
          <p:cNvPr id="7" name="标题 1"/>
          <p:cNvSpPr txBox="1"/>
          <p:nvPr/>
        </p:nvSpPr>
        <p:spPr>
          <a:xfrm>
            <a:off x="830433" y="3754755"/>
            <a:ext cx="3421233" cy="4267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类型辨析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7902087" y="2251295"/>
            <a:ext cx="3423626" cy="270107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计算机网络拓扑结构分析包括总线型、星型、环型、网状和混合型分类，通过互动绘图演示节点连接方式与通信特性。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7902087" y="1748155"/>
            <a:ext cx="3418693" cy="4267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互动绘图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5015880" y="2225769"/>
            <a:ext cx="2160240" cy="2160240"/>
          </a:xfrm>
          <a:prstGeom prst="ellipse">
            <a:avLst/>
          </a:prstGeom>
          <a:solidFill>
            <a:schemeClr val="accent1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139492" y="2349381"/>
            <a:ext cx="1913016" cy="1913016"/>
          </a:xfrm>
          <a:prstGeom prst="ellipse">
            <a:avLst/>
          </a:prstGeom>
          <a:solidFill>
            <a:schemeClr val="accent1">
              <a:alpha val="24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283507" y="2493397"/>
            <a:ext cx="1624986" cy="1624984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812323" y="3048703"/>
            <a:ext cx="567354" cy="514372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2661773" y="2135505"/>
            <a:ext cx="1584960" cy="990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25500" y="1801495"/>
            <a:ext cx="3421233" cy="4267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概念讲解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拓扑类型分类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5400000">
            <a:off x="4066972" y="1607430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>
            <a:off x="4310565" y="1851023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5400000">
            <a:off x="4310565" y="1851023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823360" y="2315542"/>
            <a:ext cx="499170" cy="540722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5400000">
            <a:off x="4446211" y="1986669"/>
            <a:ext cx="1198468" cy="1198468"/>
          </a:xfrm>
          <a:prstGeom prst="teardrop">
            <a:avLst/>
          </a:prstGeom>
          <a:noFill/>
          <a:ln w="12700" cap="sq">
            <a:solidFill>
              <a:schemeClr val="accent1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0800000">
            <a:off x="6157472" y="1607430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0800000">
            <a:off x="6401066" y="1851023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0800000">
            <a:off x="6401066" y="1851023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0800000">
            <a:off x="6536713" y="1986669"/>
            <a:ext cx="1198468" cy="1198468"/>
          </a:xfrm>
          <a:prstGeom prst="teardrop">
            <a:avLst/>
          </a:prstGeom>
          <a:noFill/>
          <a:ln w="12700" cap="sq">
            <a:solidFill>
              <a:schemeClr val="accent2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H="1" flipV="1">
            <a:off x="6856571" y="2315542"/>
            <a:ext cx="558749" cy="540723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935672" y="2318487"/>
            <a:ext cx="2885614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计算机网络拓扑结构分析主要涉及物理/逻辑布局类型（如星型、总线型等）及连接方式；性能影响因素包括传输介质、节点数量、数据流量、协议效率与延迟等关键参数。</a:t>
            </a:r>
          </a:p>
        </p:txBody>
      </p:sp>
      <p:sp>
        <p:nvSpPr>
          <p:cNvPr id="14" name="标题 1"/>
          <p:cNvSpPr txBox="1"/>
          <p:nvPr/>
        </p:nvSpPr>
        <p:spPr>
          <a:xfrm>
            <a:off x="935672" y="1994517"/>
            <a:ext cx="2885614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概念解析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8353888" y="2318487"/>
            <a:ext cx="2885614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262626"/>
                </a:solidFill>
              </a:rPr>
              <a:t>网络拓扑结构包括总线、星型、环型等类型，性能受带宽、延迟、负载及协议效率影响，需综合考虑可靠性、成本与扩展性。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8353888" y="1994517"/>
            <a:ext cx="2885614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因素探讨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 rot="5400000" flipH="1" flipV="1">
            <a:off x="6157473" y="3700023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5400000" flipH="1" flipV="1">
            <a:off x="6401066" y="3943616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5400000" flipH="1" flipV="1">
            <a:off x="6401066" y="3943616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flipH="1">
            <a:off x="6893085" y="4441799"/>
            <a:ext cx="540722" cy="473394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5400000" flipH="1" flipV="1">
            <a:off x="6536713" y="4079262"/>
            <a:ext cx="1198468" cy="1198468"/>
          </a:xfrm>
          <a:prstGeom prst="teardrop">
            <a:avLst/>
          </a:prstGeom>
          <a:noFill/>
          <a:ln w="12700" cap="sq">
            <a:solidFill>
              <a:schemeClr val="accent1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16200000" flipV="1">
            <a:off x="4064880" y="3700023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16200000" flipV="1">
            <a:off x="4308473" y="3943616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16200000" flipV="1">
            <a:off x="4308473" y="3943616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4800492" y="4454869"/>
            <a:ext cx="540722" cy="447253"/>
          </a:xfrm>
          <a:custGeom>
            <a:avLst/>
            <a:gdLst>
              <a:gd name="connsiteX0" fmla="*/ 114387 w 870468"/>
              <a:gd name="connsiteY0" fmla="*/ 394297 h 720000"/>
              <a:gd name="connsiteX1" fmla="*/ 125598 w 870468"/>
              <a:gd name="connsiteY1" fmla="*/ 421319 h 720000"/>
              <a:gd name="connsiteX2" fmla="*/ 153878 w 870468"/>
              <a:gd name="connsiteY2" fmla="*/ 433051 h 720000"/>
              <a:gd name="connsiteX3" fmla="*/ 449972 w 870468"/>
              <a:gd name="connsiteY3" fmla="*/ 433051 h 720000"/>
              <a:gd name="connsiteX4" fmla="*/ 478295 w 870468"/>
              <a:gd name="connsiteY4" fmla="*/ 421319 h 720000"/>
              <a:gd name="connsiteX5" fmla="*/ 489465 w 870468"/>
              <a:gd name="connsiteY5" fmla="*/ 394297 h 720000"/>
              <a:gd name="connsiteX6" fmla="*/ 116266 w 870468"/>
              <a:gd name="connsiteY6" fmla="*/ 68594 h 720000"/>
              <a:gd name="connsiteX7" fmla="*/ 68708 w 870468"/>
              <a:gd name="connsiteY7" fmla="*/ 116152 h 720000"/>
              <a:gd name="connsiteX8" fmla="*/ 68708 w 870468"/>
              <a:gd name="connsiteY8" fmla="*/ 241561 h 720000"/>
              <a:gd name="connsiteX9" fmla="*/ 801875 w 870468"/>
              <a:gd name="connsiteY9" fmla="*/ 241561 h 720000"/>
              <a:gd name="connsiteX10" fmla="*/ 801875 w 870468"/>
              <a:gd name="connsiteY10" fmla="*/ 116152 h 720000"/>
              <a:gd name="connsiteX11" fmla="*/ 754317 w 870468"/>
              <a:gd name="connsiteY11" fmla="*/ 68594 h 720000"/>
              <a:gd name="connsiteX12" fmla="*/ 598821 w 870468"/>
              <a:gd name="connsiteY12" fmla="*/ 68594 h 720000"/>
              <a:gd name="connsiteX13" fmla="*/ 116266 w 870468"/>
              <a:gd name="connsiteY13" fmla="*/ 0 h 720000"/>
              <a:gd name="connsiteX14" fmla="*/ 598821 w 870468"/>
              <a:gd name="connsiteY14" fmla="*/ 0 h 720000"/>
              <a:gd name="connsiteX15" fmla="*/ 754317 w 870468"/>
              <a:gd name="connsiteY15" fmla="*/ 0 h 720000"/>
              <a:gd name="connsiteX16" fmla="*/ 870468 w 870468"/>
              <a:gd name="connsiteY16" fmla="*/ 116152 h 720000"/>
              <a:gd name="connsiteX17" fmla="*/ 870468 w 870468"/>
              <a:gd name="connsiteY17" fmla="*/ 360001 h 720000"/>
              <a:gd name="connsiteX18" fmla="*/ 870468 w 870468"/>
              <a:gd name="connsiteY18" fmla="*/ 603736 h 720000"/>
              <a:gd name="connsiteX19" fmla="*/ 754317 w 870468"/>
              <a:gd name="connsiteY19" fmla="*/ 720000 h 720000"/>
              <a:gd name="connsiteX20" fmla="*/ 598821 w 870468"/>
              <a:gd name="connsiteY20" fmla="*/ 720000 h 720000"/>
              <a:gd name="connsiteX21" fmla="*/ 116266 w 870468"/>
              <a:gd name="connsiteY21" fmla="*/ 720000 h 720000"/>
              <a:gd name="connsiteX22" fmla="*/ 115 w 870468"/>
              <a:gd name="connsiteY22" fmla="*/ 603850 h 720000"/>
              <a:gd name="connsiteX23" fmla="*/ 115 w 870468"/>
              <a:gd name="connsiteY23" fmla="*/ 360279 h 720000"/>
              <a:gd name="connsiteX24" fmla="*/ 0 w 870468"/>
              <a:gd name="connsiteY24" fmla="*/ 360001 h 720000"/>
              <a:gd name="connsiteX25" fmla="*/ 115 w 870468"/>
              <a:gd name="connsiteY25" fmla="*/ 359723 h 720000"/>
              <a:gd name="connsiteX26" fmla="*/ 115 w 870468"/>
              <a:gd name="connsiteY26" fmla="*/ 116152 h 720000"/>
              <a:gd name="connsiteX27" fmla="*/ 116266 w 870468"/>
              <a:gd name="connsiteY27" fmla="*/ 0 h 720000"/>
            </a:gdLst>
            <a:ahLst/>
            <a:cxnLst/>
            <a:rect l="l" t="t" r="r" b="b"/>
            <a:pathLst>
              <a:path w="870468" h="720000">
                <a:moveTo>
                  <a:pt x="114387" y="394297"/>
                </a:moveTo>
                <a:lnTo>
                  <a:pt x="125598" y="421319"/>
                </a:lnTo>
                <a:cubicBezTo>
                  <a:pt x="132843" y="428564"/>
                  <a:pt x="142846" y="433051"/>
                  <a:pt x="153878" y="433051"/>
                </a:cubicBezTo>
                <a:lnTo>
                  <a:pt x="449972" y="433051"/>
                </a:lnTo>
                <a:cubicBezTo>
                  <a:pt x="461061" y="433051"/>
                  <a:pt x="471064" y="428564"/>
                  <a:pt x="478295" y="421319"/>
                </a:cubicBezTo>
                <a:lnTo>
                  <a:pt x="489465" y="394297"/>
                </a:lnTo>
                <a:close/>
                <a:moveTo>
                  <a:pt x="116266" y="68594"/>
                </a:moveTo>
                <a:cubicBezTo>
                  <a:pt x="89972" y="68594"/>
                  <a:pt x="68708" y="89972"/>
                  <a:pt x="68708" y="116152"/>
                </a:cubicBezTo>
                <a:lnTo>
                  <a:pt x="68708" y="241561"/>
                </a:lnTo>
                <a:lnTo>
                  <a:pt x="801875" y="241561"/>
                </a:lnTo>
                <a:lnTo>
                  <a:pt x="801875" y="116152"/>
                </a:lnTo>
                <a:cubicBezTo>
                  <a:pt x="801875" y="89858"/>
                  <a:pt x="780497" y="68594"/>
                  <a:pt x="754317" y="68594"/>
                </a:cubicBezTo>
                <a:lnTo>
                  <a:pt x="598821" y="68594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2"/>
                </a:cubicBezTo>
                <a:lnTo>
                  <a:pt x="870468" y="360001"/>
                </a:lnTo>
                <a:lnTo>
                  <a:pt x="870468" y="603736"/>
                </a:lnTo>
                <a:cubicBezTo>
                  <a:pt x="870468" y="667870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70"/>
                  <a:pt x="115" y="603850"/>
                </a:cubicBezTo>
                <a:lnTo>
                  <a:pt x="115" y="360279"/>
                </a:lnTo>
                <a:lnTo>
                  <a:pt x="0" y="360001"/>
                </a:lnTo>
                <a:lnTo>
                  <a:pt x="115" y="359723"/>
                </a:lnTo>
                <a:lnTo>
                  <a:pt x="115" y="116152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16200000" flipV="1">
            <a:off x="4444119" y="4079262"/>
            <a:ext cx="1198468" cy="1198468"/>
          </a:xfrm>
          <a:prstGeom prst="teardrop">
            <a:avLst/>
          </a:prstGeom>
          <a:noFill/>
          <a:ln w="12700" cap="sq">
            <a:solidFill>
              <a:schemeClr val="accent1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935672" y="4297127"/>
            <a:ext cx="2885614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计算机网络拓扑结构分析需考虑物理与逻辑层面，性能影响因素包括传输介质、节点分布、流量控制及协议效率等关键要素。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28" name="标题 1"/>
          <p:cNvSpPr txBox="1"/>
          <p:nvPr/>
        </p:nvSpPr>
        <p:spPr>
          <a:xfrm>
            <a:off x="935672" y="3973157"/>
            <a:ext cx="2885614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结构分类</a:t>
            </a:r>
            <a:endParaRPr kumimoji="1" lang="zh-CN" altLang="en-US" dirty="0"/>
          </a:p>
        </p:txBody>
      </p:sp>
      <p:sp>
        <p:nvSpPr>
          <p:cNvPr id="29" name="标题 1"/>
          <p:cNvSpPr txBox="1"/>
          <p:nvPr/>
        </p:nvSpPr>
        <p:spPr>
          <a:xfrm>
            <a:off x="8353888" y="4297127"/>
            <a:ext cx="2885614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262626"/>
                </a:solidFill>
              </a:rPr>
              <a:t>计算机网络拓扑结构仿真实验主要知识点包括：拓扑类型、带宽利用率、延迟分析、吞吐量测试及数据包丢失率评估。</a:t>
            </a:r>
          </a:p>
        </p:txBody>
      </p:sp>
      <p:sp>
        <p:nvSpPr>
          <p:cNvPr id="30" name="标题 1"/>
          <p:cNvSpPr txBox="1"/>
          <p:nvPr/>
        </p:nvSpPr>
        <p:spPr>
          <a:xfrm>
            <a:off x="8353888" y="3973157"/>
            <a:ext cx="2885614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仿真实验</a:t>
            </a:r>
            <a:endParaRPr kumimoji="1" lang="zh-CN" altLang="en-US" dirty="0"/>
          </a:p>
        </p:txBody>
      </p:sp>
      <p:sp>
        <p:nvSpPr>
          <p:cNvPr id="31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性能影响因素</a:t>
            </a:r>
            <a:endParaRPr kumimoji="1" lang="zh-CN" altLang="en-US" dirty="0"/>
          </a:p>
        </p:txBody>
      </p:sp>
      <p:sp>
        <p:nvSpPr>
          <p:cNvPr id="33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73100" y="2254176"/>
            <a:ext cx="3166575" cy="3304607"/>
          </a:xfrm>
          <a:custGeom>
            <a:avLst/>
            <a:gdLst>
              <a:gd name="connsiteX0" fmla="*/ 1976659 w 2642041"/>
              <a:gd name="connsiteY0" fmla="*/ 2197272 h 2197271"/>
              <a:gd name="connsiteX1" fmla="*/ 170997 w 2642041"/>
              <a:gd name="connsiteY1" fmla="*/ 1200525 h 2197271"/>
              <a:gd name="connsiteX2" fmla="*/ 0 w 2642041"/>
              <a:gd name="connsiteY2" fmla="*/ 90372 h 2197271"/>
              <a:gd name="connsiteX3" fmla="*/ 2642042 w 2642041"/>
              <a:gd name="connsiteY3" fmla="*/ 0 h 2197271"/>
              <a:gd name="connsiteX4" fmla="*/ 1976659 w 2642041"/>
              <a:gd name="connsiteY4" fmla="*/ 2197272 h 2197271"/>
            </a:gdLst>
            <a:ahLst/>
            <a:cxnLst/>
            <a:rect l="l" t="t" r="r" b="b"/>
            <a:pathLst>
              <a:path w="2642041" h="2197271">
                <a:moveTo>
                  <a:pt x="1976659" y="2197272"/>
                </a:moveTo>
                <a:lnTo>
                  <a:pt x="170997" y="1200525"/>
                </a:lnTo>
                <a:lnTo>
                  <a:pt x="0" y="90372"/>
                </a:lnTo>
                <a:lnTo>
                  <a:pt x="2642042" y="0"/>
                </a:lnTo>
                <a:lnTo>
                  <a:pt x="1976659" y="2197272"/>
                </a:lnTo>
                <a:close/>
              </a:path>
            </a:pathLst>
          </a:custGeom>
          <a:noFill/>
          <a:ln w="8856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88789" y="2805332"/>
            <a:ext cx="3135197" cy="2348231"/>
          </a:xfrm>
          <a:custGeom>
            <a:avLst/>
            <a:gdLst>
              <a:gd name="connsiteX0" fmla="*/ 0 w 2470158"/>
              <a:gd name="connsiteY0" fmla="*/ 0 h 1476070"/>
              <a:gd name="connsiteX1" fmla="*/ 2470159 w 2470158"/>
              <a:gd name="connsiteY1" fmla="*/ 0 h 1476070"/>
              <a:gd name="connsiteX2" fmla="*/ 2470159 w 2470158"/>
              <a:gd name="connsiteY2" fmla="*/ 1476070 h 1476070"/>
              <a:gd name="connsiteX3" fmla="*/ 0 w 2470158"/>
              <a:gd name="connsiteY3" fmla="*/ 1476070 h 1476070"/>
            </a:gdLst>
            <a:ahLst/>
            <a:cxnLst/>
            <a:rect l="l" t="t" r="r" b="b"/>
            <a:pathLst>
              <a:path w="2470158" h="1476070">
                <a:moveTo>
                  <a:pt x="0" y="0"/>
                </a:moveTo>
                <a:lnTo>
                  <a:pt x="2470159" y="0"/>
                </a:lnTo>
                <a:lnTo>
                  <a:pt x="2470159" y="1476070"/>
                </a:lnTo>
                <a:lnTo>
                  <a:pt x="0" y="1476070"/>
                </a:ln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654088" y="2124624"/>
            <a:ext cx="2871125" cy="3434159"/>
          </a:xfrm>
          <a:custGeom>
            <a:avLst/>
            <a:gdLst>
              <a:gd name="connsiteX0" fmla="*/ 2481677 w 2481676"/>
              <a:gd name="connsiteY0" fmla="*/ 1938561 h 2179551"/>
              <a:gd name="connsiteX1" fmla="*/ 24808 w 2481676"/>
              <a:gd name="connsiteY1" fmla="*/ 2179552 h 2179551"/>
              <a:gd name="connsiteX2" fmla="*/ 0 w 2481676"/>
              <a:gd name="connsiteY2" fmla="*/ 0 h 2179551"/>
              <a:gd name="connsiteX3" fmla="*/ 2238028 w 2481676"/>
              <a:gd name="connsiteY3" fmla="*/ 376549 h 2179551"/>
              <a:gd name="connsiteX4" fmla="*/ 2481677 w 2481676"/>
              <a:gd name="connsiteY4" fmla="*/ 1938561 h 2179551"/>
            </a:gdLst>
            <a:ahLst/>
            <a:cxnLst/>
            <a:rect l="l" t="t" r="r" b="b"/>
            <a:pathLst>
              <a:path w="2481676" h="2179551">
                <a:moveTo>
                  <a:pt x="2481677" y="1938561"/>
                </a:moveTo>
                <a:lnTo>
                  <a:pt x="24808" y="2179552"/>
                </a:lnTo>
                <a:lnTo>
                  <a:pt x="0" y="0"/>
                </a:lnTo>
                <a:lnTo>
                  <a:pt x="2238028" y="376549"/>
                </a:lnTo>
                <a:lnTo>
                  <a:pt x="2481677" y="1938561"/>
                </a:lnTo>
                <a:close/>
              </a:path>
            </a:pathLst>
          </a:custGeom>
          <a:noFill/>
          <a:ln w="8856" cap="flat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609365" y="2805332"/>
            <a:ext cx="2960568" cy="2348231"/>
          </a:xfrm>
          <a:custGeom>
            <a:avLst/>
            <a:gdLst>
              <a:gd name="connsiteX0" fmla="*/ 0 w 2470158"/>
              <a:gd name="connsiteY0" fmla="*/ 0 h 1476070"/>
              <a:gd name="connsiteX1" fmla="*/ 2470159 w 2470158"/>
              <a:gd name="connsiteY1" fmla="*/ 0 h 1476070"/>
              <a:gd name="connsiteX2" fmla="*/ 2470159 w 2470158"/>
              <a:gd name="connsiteY2" fmla="*/ 1476070 h 1476070"/>
              <a:gd name="connsiteX3" fmla="*/ 0 w 2470158"/>
              <a:gd name="connsiteY3" fmla="*/ 1476070 h 1476070"/>
            </a:gdLst>
            <a:ahLst/>
            <a:cxnLst/>
            <a:rect l="l" t="t" r="r" b="b"/>
            <a:pathLst>
              <a:path w="2470158" h="1476070">
                <a:moveTo>
                  <a:pt x="0" y="0"/>
                </a:moveTo>
                <a:lnTo>
                  <a:pt x="2470159" y="0"/>
                </a:lnTo>
                <a:lnTo>
                  <a:pt x="2470159" y="1476070"/>
                </a:lnTo>
                <a:lnTo>
                  <a:pt x="0" y="1476070"/>
                </a:lnTo>
                <a:close/>
              </a:path>
            </a:pathLst>
          </a:custGeom>
          <a:solidFill>
            <a:schemeClr val="accent2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339623" y="2254176"/>
            <a:ext cx="3166577" cy="3304607"/>
          </a:xfrm>
          <a:custGeom>
            <a:avLst/>
            <a:gdLst>
              <a:gd name="connsiteX0" fmla="*/ 0 w 2642042"/>
              <a:gd name="connsiteY0" fmla="*/ 0 h 2197271"/>
              <a:gd name="connsiteX1" fmla="*/ 2642042 w 2642042"/>
              <a:gd name="connsiteY1" fmla="*/ 90372 h 2197271"/>
              <a:gd name="connsiteX2" fmla="*/ 2470159 w 2642042"/>
              <a:gd name="connsiteY2" fmla="*/ 1201411 h 2197271"/>
              <a:gd name="connsiteX3" fmla="*/ 665384 w 2642042"/>
              <a:gd name="connsiteY3" fmla="*/ 2197272 h 2197271"/>
              <a:gd name="connsiteX4" fmla="*/ 0 w 2642042"/>
              <a:gd name="connsiteY4" fmla="*/ 0 h 2197271"/>
            </a:gdLst>
            <a:ahLst/>
            <a:cxnLst/>
            <a:rect l="l" t="t" r="r" b="b"/>
            <a:pathLst>
              <a:path w="2642042" h="2197271">
                <a:moveTo>
                  <a:pt x="0" y="0"/>
                </a:moveTo>
                <a:lnTo>
                  <a:pt x="2642042" y="90372"/>
                </a:lnTo>
                <a:lnTo>
                  <a:pt x="2470159" y="1201411"/>
                </a:lnTo>
                <a:lnTo>
                  <a:pt x="665384" y="2197272"/>
                </a:lnTo>
                <a:lnTo>
                  <a:pt x="0" y="0"/>
                </a:lnTo>
                <a:close/>
              </a:path>
            </a:pathLst>
          </a:custGeom>
          <a:noFill/>
          <a:ln w="8856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355313" y="2805332"/>
            <a:ext cx="3135197" cy="2348231"/>
          </a:xfrm>
          <a:custGeom>
            <a:avLst/>
            <a:gdLst>
              <a:gd name="connsiteX0" fmla="*/ 0 w 2470158"/>
              <a:gd name="connsiteY0" fmla="*/ 0 h 1476070"/>
              <a:gd name="connsiteX1" fmla="*/ 2470158 w 2470158"/>
              <a:gd name="connsiteY1" fmla="*/ 0 h 1476070"/>
              <a:gd name="connsiteX2" fmla="*/ 2470158 w 2470158"/>
              <a:gd name="connsiteY2" fmla="*/ 1476070 h 1476070"/>
              <a:gd name="connsiteX3" fmla="*/ 0 w 2470158"/>
              <a:gd name="connsiteY3" fmla="*/ 1476070 h 1476070"/>
            </a:gdLst>
            <a:ahLst/>
            <a:cxnLst/>
            <a:rect l="l" t="t" r="r" b="b"/>
            <a:pathLst>
              <a:path w="2470158" h="1476070">
                <a:moveTo>
                  <a:pt x="0" y="0"/>
                </a:moveTo>
                <a:lnTo>
                  <a:pt x="2470158" y="0"/>
                </a:lnTo>
                <a:lnTo>
                  <a:pt x="2470158" y="1476070"/>
                </a:lnTo>
                <a:lnTo>
                  <a:pt x="0" y="1476070"/>
                </a:ln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795525" y="1705617"/>
            <a:ext cx="921726" cy="921726"/>
          </a:xfrm>
          <a:custGeom>
            <a:avLst/>
            <a:gdLst>
              <a:gd name="connsiteX0" fmla="*/ 769045 w 769045"/>
              <a:gd name="connsiteY0" fmla="*/ 384523 h 769045"/>
              <a:gd name="connsiteX1" fmla="*/ 384523 w 769045"/>
              <a:gd name="connsiteY1" fmla="*/ 769045 h 769045"/>
              <a:gd name="connsiteX2" fmla="*/ 0 w 769045"/>
              <a:gd name="connsiteY2" fmla="*/ 384523 h 769045"/>
              <a:gd name="connsiteX3" fmla="*/ 384523 w 769045"/>
              <a:gd name="connsiteY3" fmla="*/ 0 h 769045"/>
              <a:gd name="connsiteX4" fmla="*/ 769045 w 769045"/>
              <a:gd name="connsiteY4" fmla="*/ 384523 h 769045"/>
            </a:gdLst>
            <a:ahLst/>
            <a:cxnLst/>
            <a:rect l="l" t="t" r="r" b="b"/>
            <a:pathLst>
              <a:path w="769045" h="769045">
                <a:moveTo>
                  <a:pt x="769045" y="384523"/>
                </a:moveTo>
                <a:cubicBezTo>
                  <a:pt x="769045" y="596888"/>
                  <a:pt x="596889" y="769045"/>
                  <a:pt x="384523" y="769045"/>
                </a:cubicBezTo>
                <a:cubicBezTo>
                  <a:pt x="172157" y="769045"/>
                  <a:pt x="0" y="596888"/>
                  <a:pt x="0" y="384523"/>
                </a:cubicBezTo>
                <a:cubicBezTo>
                  <a:pt x="0" y="172157"/>
                  <a:pt x="172157" y="0"/>
                  <a:pt x="384523" y="0"/>
                </a:cubicBezTo>
                <a:cubicBezTo>
                  <a:pt x="596889" y="0"/>
                  <a:pt x="769045" y="172157"/>
                  <a:pt x="769045" y="384523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628787" y="1705617"/>
            <a:ext cx="921726" cy="921726"/>
          </a:xfrm>
          <a:custGeom>
            <a:avLst/>
            <a:gdLst>
              <a:gd name="connsiteX0" fmla="*/ 769045 w 769045"/>
              <a:gd name="connsiteY0" fmla="*/ 384523 h 769045"/>
              <a:gd name="connsiteX1" fmla="*/ 384522 w 769045"/>
              <a:gd name="connsiteY1" fmla="*/ 769045 h 769045"/>
              <a:gd name="connsiteX2" fmla="*/ 0 w 769045"/>
              <a:gd name="connsiteY2" fmla="*/ 384523 h 769045"/>
              <a:gd name="connsiteX3" fmla="*/ 384522 w 769045"/>
              <a:gd name="connsiteY3" fmla="*/ 0 h 769045"/>
              <a:gd name="connsiteX4" fmla="*/ 769045 w 769045"/>
              <a:gd name="connsiteY4" fmla="*/ 384523 h 769045"/>
            </a:gdLst>
            <a:ahLst/>
            <a:cxnLst/>
            <a:rect l="l" t="t" r="r" b="b"/>
            <a:pathLst>
              <a:path w="769045" h="769045">
                <a:moveTo>
                  <a:pt x="769045" y="384523"/>
                </a:moveTo>
                <a:cubicBezTo>
                  <a:pt x="769045" y="596888"/>
                  <a:pt x="596888" y="769045"/>
                  <a:pt x="384522" y="769045"/>
                </a:cubicBezTo>
                <a:cubicBezTo>
                  <a:pt x="172157" y="769045"/>
                  <a:pt x="0" y="596888"/>
                  <a:pt x="0" y="384523"/>
                </a:cubicBezTo>
                <a:cubicBezTo>
                  <a:pt x="0" y="172157"/>
                  <a:pt x="172157" y="0"/>
                  <a:pt x="384522" y="0"/>
                </a:cubicBezTo>
                <a:cubicBezTo>
                  <a:pt x="596888" y="0"/>
                  <a:pt x="769045" y="172157"/>
                  <a:pt x="769045" y="384523"/>
                </a:cubicBezTo>
                <a:close/>
              </a:path>
            </a:pathLst>
          </a:custGeom>
          <a:solidFill>
            <a:schemeClr val="accent2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9462049" y="1705617"/>
            <a:ext cx="921726" cy="921726"/>
          </a:xfrm>
          <a:custGeom>
            <a:avLst/>
            <a:gdLst>
              <a:gd name="connsiteX0" fmla="*/ 769045 w 769045"/>
              <a:gd name="connsiteY0" fmla="*/ 384523 h 769045"/>
              <a:gd name="connsiteX1" fmla="*/ 384523 w 769045"/>
              <a:gd name="connsiteY1" fmla="*/ 769045 h 769045"/>
              <a:gd name="connsiteX2" fmla="*/ 1 w 769045"/>
              <a:gd name="connsiteY2" fmla="*/ 384523 h 769045"/>
              <a:gd name="connsiteX3" fmla="*/ 384523 w 769045"/>
              <a:gd name="connsiteY3" fmla="*/ 0 h 769045"/>
              <a:gd name="connsiteX4" fmla="*/ 769045 w 769045"/>
              <a:gd name="connsiteY4" fmla="*/ 384523 h 769045"/>
            </a:gdLst>
            <a:ahLst/>
            <a:cxnLst/>
            <a:rect l="l" t="t" r="r" b="b"/>
            <a:pathLst>
              <a:path w="769045" h="769045">
                <a:moveTo>
                  <a:pt x="769045" y="384523"/>
                </a:moveTo>
                <a:cubicBezTo>
                  <a:pt x="769045" y="596888"/>
                  <a:pt x="596888" y="769045"/>
                  <a:pt x="384523" y="769045"/>
                </a:cubicBezTo>
                <a:cubicBezTo>
                  <a:pt x="172157" y="769045"/>
                  <a:pt x="1" y="596888"/>
                  <a:pt x="1" y="384523"/>
                </a:cubicBezTo>
                <a:cubicBezTo>
                  <a:pt x="1" y="172157"/>
                  <a:pt x="172157" y="0"/>
                  <a:pt x="384523" y="0"/>
                </a:cubicBezTo>
                <a:cubicBezTo>
                  <a:pt x="596889" y="0"/>
                  <a:pt x="769045" y="172157"/>
                  <a:pt x="769045" y="384523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961971" y="2909520"/>
            <a:ext cx="2588833" cy="6542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拓扑结构认知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>
            <a:off x="961971" y="3670514"/>
            <a:ext cx="2588833" cy="136562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计算机网络拓扑结构认知环节包括总线型、星型、环型、网状等基本结构，重点分析其连接方式、可靠性及扩展性，通过对比优化选择最佳拓扑方案。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4795233" y="2909520"/>
            <a:ext cx="2588833" cy="6542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优化方法解析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4795233" y="3670514"/>
            <a:ext cx="2588833" cy="136562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计算机网络拓扑结构优化的方法包括：性能评估、冗余链路优化、负载均衡调整、层次化设计及容错机制改进，需结合仿真工具验证。</a:t>
            </a:r>
          </a:p>
        </p:txBody>
      </p:sp>
      <p:sp>
        <p:nvSpPr>
          <p:cNvPr id="16" name="标题 1"/>
          <p:cNvSpPr txBox="1"/>
          <p:nvPr/>
        </p:nvSpPr>
        <p:spPr>
          <a:xfrm>
            <a:off x="8628495" y="2912110"/>
            <a:ext cx="2588833" cy="6542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互动案例分析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>
            <a:off x="8628495" y="3673104"/>
            <a:ext cx="2588833" cy="136562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知识点包括拓扑类型、性能指标及优化算法。教学内容为分析案例中的结构问题，应用优化方法改进网络性能。</a:t>
            </a:r>
          </a:p>
        </p:txBody>
      </p:sp>
      <p:sp>
        <p:nvSpPr>
          <p:cNvPr id="18" name="标题 1"/>
          <p:cNvSpPr txBox="1"/>
          <p:nvPr/>
        </p:nvSpPr>
        <p:spPr>
          <a:xfrm>
            <a:off x="2071187" y="1981280"/>
            <a:ext cx="370400" cy="370400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898276" y="1981280"/>
            <a:ext cx="382748" cy="370400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9676493" y="1950744"/>
            <a:ext cx="492837" cy="431472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结构优化方法</a:t>
            </a:r>
            <a:endParaRPr kumimoji="1" lang="zh-CN" altLang="en-US" dirty="0"/>
          </a:p>
        </p:txBody>
      </p:sp>
      <p:sp>
        <p:nvSpPr>
          <p:cNvPr id="23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05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协议栈探究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1297826"/>
            <a:ext cx="3073854" cy="1792809"/>
          </a:xfrm>
          <a:custGeom>
            <a:avLst/>
            <a:gdLst>
              <a:gd name="T0" fmla="*/ 549 w 585"/>
              <a:gd name="T1" fmla="*/ 0 h 386"/>
              <a:gd name="T2" fmla="*/ 36 w 585"/>
              <a:gd name="T3" fmla="*/ 0 h 386"/>
              <a:gd name="T4" fmla="*/ 0 w 585"/>
              <a:gd name="T5" fmla="*/ 36 h 386"/>
              <a:gd name="T6" fmla="*/ 0 w 585"/>
              <a:gd name="T7" fmla="*/ 283 h 386"/>
              <a:gd name="T8" fmla="*/ 36 w 585"/>
              <a:gd name="T9" fmla="*/ 319 h 386"/>
              <a:gd name="T10" fmla="*/ 418 w 585"/>
              <a:gd name="T11" fmla="*/ 319 h 386"/>
              <a:gd name="T12" fmla="*/ 405 w 585"/>
              <a:gd name="T13" fmla="*/ 363 h 386"/>
              <a:gd name="T14" fmla="*/ 426 w 585"/>
              <a:gd name="T15" fmla="*/ 378 h 386"/>
              <a:gd name="T16" fmla="*/ 500 w 585"/>
              <a:gd name="T17" fmla="*/ 323 h 386"/>
              <a:gd name="T18" fmla="*/ 504 w 585"/>
              <a:gd name="T19" fmla="*/ 319 h 386"/>
              <a:gd name="T20" fmla="*/ 549 w 585"/>
              <a:gd name="T21" fmla="*/ 319 h 386"/>
              <a:gd name="T22" fmla="*/ 585 w 585"/>
              <a:gd name="T23" fmla="*/ 283 h 386"/>
              <a:gd name="T24" fmla="*/ 585 w 585"/>
              <a:gd name="T25" fmla="*/ 36 h 386"/>
              <a:gd name="T26" fmla="*/ 549 w 585"/>
              <a:gd name="T27" fmla="*/ 0 h 386"/>
            </a:gdLst>
            <a:ahLst/>
            <a:cxnLst/>
            <a:rect l="0" t="0" r="r" b="b"/>
            <a:pathLst>
              <a:path w="585" h="386">
                <a:moveTo>
                  <a:pt x="549" y="0"/>
                </a:moveTo>
                <a:cubicBezTo>
                  <a:pt x="36" y="0"/>
                  <a:pt x="36" y="0"/>
                  <a:pt x="36" y="0"/>
                </a:cubicBezTo>
                <a:cubicBezTo>
                  <a:pt x="16" y="0"/>
                  <a:pt x="0" y="16"/>
                  <a:pt x="0" y="36"/>
                </a:cubicBezTo>
                <a:cubicBezTo>
                  <a:pt x="0" y="283"/>
                  <a:pt x="0" y="283"/>
                  <a:pt x="0" y="283"/>
                </a:cubicBezTo>
                <a:cubicBezTo>
                  <a:pt x="0" y="302"/>
                  <a:pt x="16" y="319"/>
                  <a:pt x="36" y="319"/>
                </a:cubicBezTo>
                <a:cubicBezTo>
                  <a:pt x="418" y="319"/>
                  <a:pt x="418" y="319"/>
                  <a:pt x="418" y="319"/>
                </a:cubicBezTo>
                <a:cubicBezTo>
                  <a:pt x="405" y="363"/>
                  <a:pt x="405" y="363"/>
                  <a:pt x="405" y="363"/>
                </a:cubicBezTo>
                <a:cubicBezTo>
                  <a:pt x="401" y="376"/>
                  <a:pt x="415" y="386"/>
                  <a:pt x="426" y="378"/>
                </a:cubicBezTo>
                <a:cubicBezTo>
                  <a:pt x="500" y="323"/>
                  <a:pt x="500" y="323"/>
                  <a:pt x="500" y="323"/>
                </a:cubicBezTo>
                <a:cubicBezTo>
                  <a:pt x="502" y="322"/>
                  <a:pt x="503" y="320"/>
                  <a:pt x="504" y="319"/>
                </a:cubicBezTo>
                <a:cubicBezTo>
                  <a:pt x="549" y="319"/>
                  <a:pt x="549" y="319"/>
                  <a:pt x="549" y="319"/>
                </a:cubicBezTo>
                <a:cubicBezTo>
                  <a:pt x="569" y="319"/>
                  <a:pt x="585" y="302"/>
                  <a:pt x="585" y="283"/>
                </a:cubicBezTo>
                <a:cubicBezTo>
                  <a:pt x="585" y="36"/>
                  <a:pt x="585" y="36"/>
                  <a:pt x="585" y="36"/>
                </a:cubicBezTo>
                <a:cubicBezTo>
                  <a:pt x="585" y="16"/>
                  <a:pt x="569" y="0"/>
                  <a:pt x="54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817881" y="1612365"/>
            <a:ext cx="758892" cy="822066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0400" y="3674589"/>
            <a:ext cx="3073854" cy="25103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sz="1400">
                <a:solidFill>
                  <a:srgbClr val="262626"/>
                </a:solidFill>
              </a:rPr>
              <a:t>协议栈是分层的网络通信模型，每层执行特定功能，通过接口交互，下层为上层提供服务，确保数据传输可靠高效。</a:t>
            </a:r>
          </a:p>
        </p:txBody>
      </p:sp>
      <p:sp>
        <p:nvSpPr>
          <p:cNvPr id="6" name="标题 1"/>
          <p:cNvSpPr txBox="1"/>
          <p:nvPr/>
        </p:nvSpPr>
        <p:spPr>
          <a:xfrm>
            <a:off x="660400" y="3187556"/>
            <a:ext cx="3073854" cy="4367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协议栈概念解析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4552723" y="1297826"/>
            <a:ext cx="3073854" cy="1792809"/>
          </a:xfrm>
          <a:custGeom>
            <a:avLst/>
            <a:gdLst>
              <a:gd name="T0" fmla="*/ 549 w 585"/>
              <a:gd name="T1" fmla="*/ 0 h 386"/>
              <a:gd name="T2" fmla="*/ 36 w 585"/>
              <a:gd name="T3" fmla="*/ 0 h 386"/>
              <a:gd name="T4" fmla="*/ 0 w 585"/>
              <a:gd name="T5" fmla="*/ 36 h 386"/>
              <a:gd name="T6" fmla="*/ 0 w 585"/>
              <a:gd name="T7" fmla="*/ 283 h 386"/>
              <a:gd name="T8" fmla="*/ 36 w 585"/>
              <a:gd name="T9" fmla="*/ 319 h 386"/>
              <a:gd name="T10" fmla="*/ 418 w 585"/>
              <a:gd name="T11" fmla="*/ 319 h 386"/>
              <a:gd name="T12" fmla="*/ 405 w 585"/>
              <a:gd name="T13" fmla="*/ 363 h 386"/>
              <a:gd name="T14" fmla="*/ 426 w 585"/>
              <a:gd name="T15" fmla="*/ 378 h 386"/>
              <a:gd name="T16" fmla="*/ 500 w 585"/>
              <a:gd name="T17" fmla="*/ 323 h 386"/>
              <a:gd name="T18" fmla="*/ 504 w 585"/>
              <a:gd name="T19" fmla="*/ 319 h 386"/>
              <a:gd name="T20" fmla="*/ 549 w 585"/>
              <a:gd name="T21" fmla="*/ 319 h 386"/>
              <a:gd name="T22" fmla="*/ 585 w 585"/>
              <a:gd name="T23" fmla="*/ 283 h 386"/>
              <a:gd name="T24" fmla="*/ 585 w 585"/>
              <a:gd name="T25" fmla="*/ 36 h 386"/>
              <a:gd name="T26" fmla="*/ 549 w 585"/>
              <a:gd name="T27" fmla="*/ 0 h 386"/>
            </a:gdLst>
            <a:ahLst/>
            <a:cxnLst/>
            <a:rect l="0" t="0" r="r" b="b"/>
            <a:pathLst>
              <a:path w="585" h="386">
                <a:moveTo>
                  <a:pt x="549" y="0"/>
                </a:moveTo>
                <a:cubicBezTo>
                  <a:pt x="36" y="0"/>
                  <a:pt x="36" y="0"/>
                  <a:pt x="36" y="0"/>
                </a:cubicBezTo>
                <a:cubicBezTo>
                  <a:pt x="16" y="0"/>
                  <a:pt x="0" y="16"/>
                  <a:pt x="0" y="36"/>
                </a:cubicBezTo>
                <a:cubicBezTo>
                  <a:pt x="0" y="283"/>
                  <a:pt x="0" y="283"/>
                  <a:pt x="0" y="283"/>
                </a:cubicBezTo>
                <a:cubicBezTo>
                  <a:pt x="0" y="302"/>
                  <a:pt x="16" y="319"/>
                  <a:pt x="36" y="319"/>
                </a:cubicBezTo>
                <a:cubicBezTo>
                  <a:pt x="418" y="319"/>
                  <a:pt x="418" y="319"/>
                  <a:pt x="418" y="319"/>
                </a:cubicBezTo>
                <a:cubicBezTo>
                  <a:pt x="405" y="363"/>
                  <a:pt x="405" y="363"/>
                  <a:pt x="405" y="363"/>
                </a:cubicBezTo>
                <a:cubicBezTo>
                  <a:pt x="401" y="376"/>
                  <a:pt x="415" y="386"/>
                  <a:pt x="426" y="378"/>
                </a:cubicBezTo>
                <a:cubicBezTo>
                  <a:pt x="500" y="323"/>
                  <a:pt x="500" y="323"/>
                  <a:pt x="500" y="323"/>
                </a:cubicBezTo>
                <a:cubicBezTo>
                  <a:pt x="502" y="322"/>
                  <a:pt x="503" y="320"/>
                  <a:pt x="504" y="319"/>
                </a:cubicBezTo>
                <a:cubicBezTo>
                  <a:pt x="549" y="319"/>
                  <a:pt x="549" y="319"/>
                  <a:pt x="549" y="319"/>
                </a:cubicBezTo>
                <a:cubicBezTo>
                  <a:pt x="569" y="319"/>
                  <a:pt x="585" y="302"/>
                  <a:pt x="585" y="283"/>
                </a:cubicBezTo>
                <a:cubicBezTo>
                  <a:pt x="585" y="36"/>
                  <a:pt x="585" y="36"/>
                  <a:pt x="585" y="36"/>
                </a:cubicBezTo>
                <a:cubicBezTo>
                  <a:pt x="585" y="16"/>
                  <a:pt x="569" y="0"/>
                  <a:pt x="54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694363" y="1612365"/>
            <a:ext cx="790574" cy="822066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ahLst/>
            <a:cxnLst/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552723" y="3674589"/>
            <a:ext cx="3073854" cy="25103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sz="1400">
                <a:solidFill>
                  <a:srgbClr val="262626"/>
                </a:solidFill>
              </a:rPr>
              <a:t>计算机网络协议栈分层模型包括五层：物理层、数据链路层、网络层、传输层和应用层，各层功能独立且协同工作。</a:t>
            </a:r>
          </a:p>
        </p:txBody>
      </p:sp>
      <p:sp>
        <p:nvSpPr>
          <p:cNvPr id="10" name="标题 1"/>
          <p:cNvSpPr txBox="1"/>
          <p:nvPr/>
        </p:nvSpPr>
        <p:spPr>
          <a:xfrm>
            <a:off x="4552723" y="3187556"/>
            <a:ext cx="3073854" cy="4367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分层模型演示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8445046" y="1297826"/>
            <a:ext cx="3073854" cy="1792809"/>
          </a:xfrm>
          <a:custGeom>
            <a:avLst/>
            <a:gdLst>
              <a:gd name="T0" fmla="*/ 549 w 585"/>
              <a:gd name="T1" fmla="*/ 0 h 386"/>
              <a:gd name="T2" fmla="*/ 36 w 585"/>
              <a:gd name="T3" fmla="*/ 0 h 386"/>
              <a:gd name="T4" fmla="*/ 0 w 585"/>
              <a:gd name="T5" fmla="*/ 36 h 386"/>
              <a:gd name="T6" fmla="*/ 0 w 585"/>
              <a:gd name="T7" fmla="*/ 283 h 386"/>
              <a:gd name="T8" fmla="*/ 36 w 585"/>
              <a:gd name="T9" fmla="*/ 319 h 386"/>
              <a:gd name="T10" fmla="*/ 418 w 585"/>
              <a:gd name="T11" fmla="*/ 319 h 386"/>
              <a:gd name="T12" fmla="*/ 405 w 585"/>
              <a:gd name="T13" fmla="*/ 363 h 386"/>
              <a:gd name="T14" fmla="*/ 426 w 585"/>
              <a:gd name="T15" fmla="*/ 378 h 386"/>
              <a:gd name="T16" fmla="*/ 500 w 585"/>
              <a:gd name="T17" fmla="*/ 323 h 386"/>
              <a:gd name="T18" fmla="*/ 504 w 585"/>
              <a:gd name="T19" fmla="*/ 319 h 386"/>
              <a:gd name="T20" fmla="*/ 549 w 585"/>
              <a:gd name="T21" fmla="*/ 319 h 386"/>
              <a:gd name="T22" fmla="*/ 585 w 585"/>
              <a:gd name="T23" fmla="*/ 283 h 386"/>
              <a:gd name="T24" fmla="*/ 585 w 585"/>
              <a:gd name="T25" fmla="*/ 36 h 386"/>
              <a:gd name="T26" fmla="*/ 549 w 585"/>
              <a:gd name="T27" fmla="*/ 0 h 386"/>
            </a:gdLst>
            <a:ahLst/>
            <a:cxnLst/>
            <a:rect l="0" t="0" r="r" b="b"/>
            <a:pathLst>
              <a:path w="585" h="386">
                <a:moveTo>
                  <a:pt x="549" y="0"/>
                </a:moveTo>
                <a:cubicBezTo>
                  <a:pt x="36" y="0"/>
                  <a:pt x="36" y="0"/>
                  <a:pt x="36" y="0"/>
                </a:cubicBezTo>
                <a:cubicBezTo>
                  <a:pt x="16" y="0"/>
                  <a:pt x="0" y="16"/>
                  <a:pt x="0" y="36"/>
                </a:cubicBezTo>
                <a:cubicBezTo>
                  <a:pt x="0" y="283"/>
                  <a:pt x="0" y="283"/>
                  <a:pt x="0" y="283"/>
                </a:cubicBezTo>
                <a:cubicBezTo>
                  <a:pt x="0" y="302"/>
                  <a:pt x="16" y="319"/>
                  <a:pt x="36" y="319"/>
                </a:cubicBezTo>
                <a:cubicBezTo>
                  <a:pt x="418" y="319"/>
                  <a:pt x="418" y="319"/>
                  <a:pt x="418" y="319"/>
                </a:cubicBezTo>
                <a:cubicBezTo>
                  <a:pt x="405" y="363"/>
                  <a:pt x="405" y="363"/>
                  <a:pt x="405" y="363"/>
                </a:cubicBezTo>
                <a:cubicBezTo>
                  <a:pt x="401" y="376"/>
                  <a:pt x="415" y="386"/>
                  <a:pt x="426" y="378"/>
                </a:cubicBezTo>
                <a:cubicBezTo>
                  <a:pt x="500" y="323"/>
                  <a:pt x="500" y="323"/>
                  <a:pt x="500" y="323"/>
                </a:cubicBezTo>
                <a:cubicBezTo>
                  <a:pt x="502" y="322"/>
                  <a:pt x="503" y="320"/>
                  <a:pt x="504" y="319"/>
                </a:cubicBezTo>
                <a:cubicBezTo>
                  <a:pt x="549" y="319"/>
                  <a:pt x="549" y="319"/>
                  <a:pt x="549" y="319"/>
                </a:cubicBezTo>
                <a:cubicBezTo>
                  <a:pt x="569" y="319"/>
                  <a:pt x="585" y="302"/>
                  <a:pt x="585" y="283"/>
                </a:cubicBezTo>
                <a:cubicBezTo>
                  <a:pt x="585" y="36"/>
                  <a:pt x="585" y="36"/>
                  <a:pt x="585" y="36"/>
                </a:cubicBezTo>
                <a:cubicBezTo>
                  <a:pt x="585" y="16"/>
                  <a:pt x="569" y="0"/>
                  <a:pt x="54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9571000" y="1612365"/>
            <a:ext cx="821946" cy="822066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445046" y="3674589"/>
            <a:ext cx="3073854" cy="25103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sz="1400">
                <a:solidFill>
                  <a:srgbClr val="262626"/>
                </a:solidFill>
              </a:rPr>
              <a:t>协议栈分层结构、各层功能与协议、数据封装与解封装过程、协议间协同工作原理。</a:t>
            </a:r>
            <a:endParaRPr kumimoji="1" lang="zh-CN" altLang="en-US" dirty="0"/>
          </a:p>
        </p:txBody>
      </p:sp>
      <p:sp>
        <p:nvSpPr>
          <p:cNvPr id="14" name="标题 1"/>
          <p:cNvSpPr txBox="1"/>
          <p:nvPr/>
        </p:nvSpPr>
        <p:spPr>
          <a:xfrm>
            <a:off x="8445046" y="3200256"/>
            <a:ext cx="3073854" cy="4240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协议栈互动实验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协议栈概述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t="29431" b="39706"/>
          <a:stretch>
            <a:fillRect/>
          </a:stretch>
        </p:blipFill>
        <p:spPr>
          <a:xfrm>
            <a:off x="-600" y="1860550"/>
            <a:ext cx="12192000" cy="2106273"/>
          </a:xfrm>
          <a:custGeom>
            <a:avLst/>
            <a:gdLst/>
            <a:ahLst/>
            <a:cxnLst/>
            <a:rect l="l" t="t" r="r" b="b"/>
            <a:pathLst>
              <a:path w="12192000" h="2106273">
                <a:moveTo>
                  <a:pt x="0" y="0"/>
                </a:moveTo>
                <a:lnTo>
                  <a:pt x="12192000" y="0"/>
                </a:lnTo>
                <a:lnTo>
                  <a:pt x="12192000" y="2106273"/>
                </a:lnTo>
                <a:lnTo>
                  <a:pt x="0" y="2106273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-1200" y="1860550"/>
            <a:ext cx="12193200" cy="210555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2">
                  <a:alpha val="5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941158" y="3702205"/>
            <a:ext cx="3001188" cy="54864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2600000">
            <a:off x="660400" y="3655020"/>
            <a:ext cx="643050" cy="719354"/>
          </a:xfrm>
          <a:custGeom>
            <a:avLst/>
            <a:gdLst>
              <a:gd name="connsiteX0" fmla="*/ 318443 w 424614"/>
              <a:gd name="connsiteY0" fmla="*/ 446523 h 474998"/>
              <a:gd name="connsiteX1" fmla="*/ 28474 w 424614"/>
              <a:gd name="connsiteY1" fmla="*/ 368827 h 474998"/>
              <a:gd name="connsiteX2" fmla="*/ 106171 w 424614"/>
              <a:gd name="connsiteY2" fmla="*/ 78858 h 474998"/>
              <a:gd name="connsiteX3" fmla="*/ 145376 w 424614"/>
              <a:gd name="connsiteY3" fmla="*/ 61202 h 474998"/>
              <a:gd name="connsiteX4" fmla="*/ 172396 w 424614"/>
              <a:gd name="connsiteY4" fmla="*/ 55086 h 474998"/>
              <a:gd name="connsiteX5" fmla="*/ 204346 w 424614"/>
              <a:gd name="connsiteY5" fmla="*/ 0 h 474998"/>
              <a:gd name="connsiteX6" fmla="*/ 236542 w 424614"/>
              <a:gd name="connsiteY6" fmla="*/ 55510 h 474998"/>
              <a:gd name="connsiteX7" fmla="*/ 267247 w 424614"/>
              <a:gd name="connsiteY7" fmla="*/ 57651 h 474998"/>
              <a:gd name="connsiteX8" fmla="*/ 396140 w 424614"/>
              <a:gd name="connsiteY8" fmla="*/ 156555 h 474998"/>
              <a:gd name="connsiteX9" fmla="*/ 318443 w 424614"/>
              <a:gd name="connsiteY9" fmla="*/ 446523 h 474998"/>
            </a:gdLst>
            <a:ahLst/>
            <a:cxnLst/>
            <a:rect l="l" t="t" r="r" b="b"/>
            <a:pathLst>
              <a:path w="424614" h="474998">
                <a:moveTo>
                  <a:pt x="318443" y="446523"/>
                </a:moveTo>
                <a:cubicBezTo>
                  <a:pt x="216914" y="505141"/>
                  <a:pt x="87091" y="470355"/>
                  <a:pt x="28474" y="368827"/>
                </a:cubicBezTo>
                <a:cubicBezTo>
                  <a:pt x="-30144" y="267298"/>
                  <a:pt x="4642" y="137475"/>
                  <a:pt x="106171" y="78858"/>
                </a:cubicBezTo>
                <a:cubicBezTo>
                  <a:pt x="118862" y="71530"/>
                  <a:pt x="131995" y="65663"/>
                  <a:pt x="145376" y="61202"/>
                </a:cubicBezTo>
                <a:lnTo>
                  <a:pt x="172396" y="55086"/>
                </a:lnTo>
                <a:lnTo>
                  <a:pt x="204346" y="0"/>
                </a:lnTo>
                <a:lnTo>
                  <a:pt x="236542" y="55510"/>
                </a:lnTo>
                <a:lnTo>
                  <a:pt x="267247" y="57651"/>
                </a:lnTo>
                <a:cubicBezTo>
                  <a:pt x="319721" y="71712"/>
                  <a:pt x="366831" y="105790"/>
                  <a:pt x="396140" y="156555"/>
                </a:cubicBezTo>
                <a:cubicBezTo>
                  <a:pt x="454757" y="258083"/>
                  <a:pt x="419971" y="387906"/>
                  <a:pt x="318443" y="446523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  <a:effectLst>
            <a:outerShdw blurRad="50800" dist="38100" dir="8100000" algn="tr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61660" y="3813699"/>
            <a:ext cx="280714" cy="304080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361781" y="3774208"/>
            <a:ext cx="2312750" cy="3998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模型概述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1107834" y="4375151"/>
            <a:ext cx="2810707" cy="16205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TCP/IP模型分为四层：应用层、传输层、网络层和链路层，各层协议协同工作实现网络通信。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4729436" y="3702205"/>
            <a:ext cx="3001188" cy="54864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2600000">
            <a:off x="4448676" y="3655020"/>
            <a:ext cx="643050" cy="719354"/>
          </a:xfrm>
          <a:custGeom>
            <a:avLst/>
            <a:gdLst>
              <a:gd name="connsiteX0" fmla="*/ 318443 w 424614"/>
              <a:gd name="connsiteY0" fmla="*/ 446523 h 474998"/>
              <a:gd name="connsiteX1" fmla="*/ 28474 w 424614"/>
              <a:gd name="connsiteY1" fmla="*/ 368827 h 474998"/>
              <a:gd name="connsiteX2" fmla="*/ 106171 w 424614"/>
              <a:gd name="connsiteY2" fmla="*/ 78858 h 474998"/>
              <a:gd name="connsiteX3" fmla="*/ 145376 w 424614"/>
              <a:gd name="connsiteY3" fmla="*/ 61202 h 474998"/>
              <a:gd name="connsiteX4" fmla="*/ 172396 w 424614"/>
              <a:gd name="connsiteY4" fmla="*/ 55086 h 474998"/>
              <a:gd name="connsiteX5" fmla="*/ 204346 w 424614"/>
              <a:gd name="connsiteY5" fmla="*/ 0 h 474998"/>
              <a:gd name="connsiteX6" fmla="*/ 236542 w 424614"/>
              <a:gd name="connsiteY6" fmla="*/ 55510 h 474998"/>
              <a:gd name="connsiteX7" fmla="*/ 267247 w 424614"/>
              <a:gd name="connsiteY7" fmla="*/ 57651 h 474998"/>
              <a:gd name="connsiteX8" fmla="*/ 396140 w 424614"/>
              <a:gd name="connsiteY8" fmla="*/ 156555 h 474998"/>
              <a:gd name="connsiteX9" fmla="*/ 318443 w 424614"/>
              <a:gd name="connsiteY9" fmla="*/ 446523 h 474998"/>
            </a:gdLst>
            <a:ahLst/>
            <a:cxnLst/>
            <a:rect l="l" t="t" r="r" b="b"/>
            <a:pathLst>
              <a:path w="424614" h="474998">
                <a:moveTo>
                  <a:pt x="318443" y="446523"/>
                </a:moveTo>
                <a:cubicBezTo>
                  <a:pt x="216914" y="505141"/>
                  <a:pt x="87091" y="470355"/>
                  <a:pt x="28474" y="368827"/>
                </a:cubicBezTo>
                <a:cubicBezTo>
                  <a:pt x="-30144" y="267298"/>
                  <a:pt x="4642" y="137475"/>
                  <a:pt x="106171" y="78858"/>
                </a:cubicBezTo>
                <a:cubicBezTo>
                  <a:pt x="118862" y="71530"/>
                  <a:pt x="131995" y="65663"/>
                  <a:pt x="145376" y="61202"/>
                </a:cubicBezTo>
                <a:lnTo>
                  <a:pt x="172396" y="55086"/>
                </a:lnTo>
                <a:lnTo>
                  <a:pt x="204346" y="0"/>
                </a:lnTo>
                <a:lnTo>
                  <a:pt x="236542" y="55510"/>
                </a:lnTo>
                <a:lnTo>
                  <a:pt x="267247" y="57651"/>
                </a:lnTo>
                <a:cubicBezTo>
                  <a:pt x="319721" y="71712"/>
                  <a:pt x="366831" y="105790"/>
                  <a:pt x="396140" y="156555"/>
                </a:cubicBezTo>
                <a:cubicBezTo>
                  <a:pt x="454757" y="258083"/>
                  <a:pt x="419971" y="387906"/>
                  <a:pt x="318443" y="446523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  <a:effectLst>
            <a:outerShdw blurRad="50800" dist="38100" dir="8100000" algn="tr" rotWithShape="0">
              <a:schemeClr val="accent2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638254" y="3827897"/>
            <a:ext cx="304080" cy="275683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150059" y="3774208"/>
            <a:ext cx="2312750" cy="3998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DADA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DADA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DADA"/>
                </a:solidFill>
                <a:latin typeface="等线"/>
              </a:rPr>
              <a:t>分层解析</a:t>
            </a:r>
            <a:endParaRPr kumimoji="1" lang="zh-CN" altLang="en-US" dirty="0"/>
          </a:p>
        </p:txBody>
      </p:sp>
      <p:sp>
        <p:nvSpPr>
          <p:cNvPr id="14" name="标题 1"/>
          <p:cNvSpPr txBox="1"/>
          <p:nvPr/>
        </p:nvSpPr>
        <p:spPr>
          <a:xfrm>
            <a:off x="4896110" y="4375151"/>
            <a:ext cx="2810707" cy="16205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TCP/IP模型分为四层：应用层、传输层、网络层和网络接口层，各层协议协同工作实现数据传输。重点解析各层功能及协议交互机制。</a:t>
            </a:r>
          </a:p>
        </p:txBody>
      </p:sp>
      <p:sp>
        <p:nvSpPr>
          <p:cNvPr id="15" name="标题 1"/>
          <p:cNvSpPr txBox="1"/>
          <p:nvPr/>
        </p:nvSpPr>
        <p:spPr>
          <a:xfrm>
            <a:off x="8517712" y="3702205"/>
            <a:ext cx="3001188" cy="54864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2600000">
            <a:off x="8236952" y="3655020"/>
            <a:ext cx="643050" cy="719354"/>
          </a:xfrm>
          <a:custGeom>
            <a:avLst/>
            <a:gdLst>
              <a:gd name="connsiteX0" fmla="*/ 318443 w 424614"/>
              <a:gd name="connsiteY0" fmla="*/ 446523 h 474998"/>
              <a:gd name="connsiteX1" fmla="*/ 28474 w 424614"/>
              <a:gd name="connsiteY1" fmla="*/ 368827 h 474998"/>
              <a:gd name="connsiteX2" fmla="*/ 106171 w 424614"/>
              <a:gd name="connsiteY2" fmla="*/ 78858 h 474998"/>
              <a:gd name="connsiteX3" fmla="*/ 145376 w 424614"/>
              <a:gd name="connsiteY3" fmla="*/ 61202 h 474998"/>
              <a:gd name="connsiteX4" fmla="*/ 172396 w 424614"/>
              <a:gd name="connsiteY4" fmla="*/ 55086 h 474998"/>
              <a:gd name="connsiteX5" fmla="*/ 204346 w 424614"/>
              <a:gd name="connsiteY5" fmla="*/ 0 h 474998"/>
              <a:gd name="connsiteX6" fmla="*/ 236542 w 424614"/>
              <a:gd name="connsiteY6" fmla="*/ 55510 h 474998"/>
              <a:gd name="connsiteX7" fmla="*/ 267247 w 424614"/>
              <a:gd name="connsiteY7" fmla="*/ 57651 h 474998"/>
              <a:gd name="connsiteX8" fmla="*/ 396140 w 424614"/>
              <a:gd name="connsiteY8" fmla="*/ 156555 h 474998"/>
              <a:gd name="connsiteX9" fmla="*/ 318443 w 424614"/>
              <a:gd name="connsiteY9" fmla="*/ 446523 h 474998"/>
            </a:gdLst>
            <a:ahLst/>
            <a:cxnLst/>
            <a:rect l="l" t="t" r="r" b="b"/>
            <a:pathLst>
              <a:path w="424614" h="474998">
                <a:moveTo>
                  <a:pt x="318443" y="446523"/>
                </a:moveTo>
                <a:cubicBezTo>
                  <a:pt x="216914" y="505141"/>
                  <a:pt x="87091" y="470355"/>
                  <a:pt x="28474" y="368827"/>
                </a:cubicBezTo>
                <a:cubicBezTo>
                  <a:pt x="-30144" y="267298"/>
                  <a:pt x="4642" y="137475"/>
                  <a:pt x="106171" y="78858"/>
                </a:cubicBezTo>
                <a:cubicBezTo>
                  <a:pt x="118862" y="71530"/>
                  <a:pt x="131995" y="65663"/>
                  <a:pt x="145376" y="61202"/>
                </a:cubicBezTo>
                <a:lnTo>
                  <a:pt x="172396" y="55086"/>
                </a:lnTo>
                <a:lnTo>
                  <a:pt x="204346" y="0"/>
                </a:lnTo>
                <a:lnTo>
                  <a:pt x="236542" y="55510"/>
                </a:lnTo>
                <a:lnTo>
                  <a:pt x="267247" y="57651"/>
                </a:lnTo>
                <a:cubicBezTo>
                  <a:pt x="319721" y="71712"/>
                  <a:pt x="366831" y="105790"/>
                  <a:pt x="396140" y="156555"/>
                </a:cubicBezTo>
                <a:cubicBezTo>
                  <a:pt x="454757" y="258083"/>
                  <a:pt x="419971" y="387906"/>
                  <a:pt x="318443" y="446523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  <a:effectLst>
            <a:outerShdw blurRad="50800" dist="38100" dir="8100000" algn="tr" rotWithShape="0">
              <a:schemeClr val="accent2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426531" y="3813699"/>
            <a:ext cx="304080" cy="304080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938335" y="3774208"/>
            <a:ext cx="2312750" cy="3998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DADA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DADA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DADA"/>
                </a:solidFill>
                <a:latin typeface="等线"/>
              </a:rPr>
              <a:t>协议模拟</a:t>
            </a:r>
            <a:endParaRPr kumimoji="1" lang="zh-CN" altLang="en-US" dirty="0"/>
          </a:p>
        </p:txBody>
      </p:sp>
      <p:sp>
        <p:nvSpPr>
          <p:cNvPr id="19" name="标题 1"/>
          <p:cNvSpPr txBox="1"/>
          <p:nvPr/>
        </p:nvSpPr>
        <p:spPr>
          <a:xfrm>
            <a:off x="8684386" y="4375151"/>
            <a:ext cx="2810707" cy="16205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TCP/IP模型协议模拟环节涵盖四层结构（应用层、传输层、网络层、网络接口层），重点演示TCP三次握手、IP路由选择及数据封装解封装过程，通过实验验证协议交互机制。</a:t>
            </a:r>
          </a:p>
        </p:txBody>
      </p:sp>
      <p:sp>
        <p:nvSpPr>
          <p:cNvPr id="20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TCP/IP模型</a:t>
            </a:r>
            <a:endParaRPr kumimoji="1" lang="zh-CN" altLang="en-US" dirty="0"/>
          </a:p>
        </p:txBody>
      </p:sp>
      <p:sp>
        <p:nvSpPr>
          <p:cNvPr id="22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3760901" y="1180393"/>
            <a:ext cx="7821498" cy="131192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8900000" flipH="1">
            <a:off x="3337899" y="1208522"/>
            <a:ext cx="1235616" cy="1235616"/>
          </a:xfrm>
          <a:prstGeom prst="roundRect">
            <a:avLst>
              <a:gd name="adj" fmla="val 5403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917767" y="1518594"/>
            <a:ext cx="6236007" cy="9299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计算机网络协议栈概述涵盖分层模型、协议功能及各层交互机制，重点解析OSI与TCP/IP架构差异及封装解封装流程。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6685" r="16685"/>
          <a:stretch>
            <a:fillRect/>
          </a:stretch>
        </p:blipFill>
        <p:spPr>
          <a:xfrm flipH="1">
            <a:off x="3198918" y="1069542"/>
            <a:ext cx="1513576" cy="1513574"/>
          </a:xfrm>
          <a:custGeom>
            <a:avLst/>
            <a:gdLst/>
            <a:ahLst/>
            <a:cxnLst/>
            <a:rect l="l" t="t" r="r" b="b"/>
            <a:pathLst>
              <a:path w="1513576" h="1513574">
                <a:moveTo>
                  <a:pt x="756788" y="0"/>
                </a:moveTo>
                <a:cubicBezTo>
                  <a:pt x="772071" y="0"/>
                  <a:pt x="787354" y="5830"/>
                  <a:pt x="799014" y="17491"/>
                </a:cubicBezTo>
                <a:lnTo>
                  <a:pt x="1496086" y="714561"/>
                </a:lnTo>
                <a:cubicBezTo>
                  <a:pt x="1519406" y="737882"/>
                  <a:pt x="1519406" y="775692"/>
                  <a:pt x="1496086" y="799013"/>
                </a:cubicBezTo>
                <a:lnTo>
                  <a:pt x="799014" y="1496084"/>
                </a:lnTo>
                <a:cubicBezTo>
                  <a:pt x="775693" y="1519404"/>
                  <a:pt x="737883" y="1519404"/>
                  <a:pt x="714563" y="1496084"/>
                </a:cubicBezTo>
                <a:lnTo>
                  <a:pt x="17491" y="799013"/>
                </a:lnTo>
                <a:cubicBezTo>
                  <a:pt x="-5830" y="775692"/>
                  <a:pt x="-5830" y="737882"/>
                  <a:pt x="17491" y="714561"/>
                </a:cubicBezTo>
                <a:lnTo>
                  <a:pt x="714563" y="17491"/>
                </a:lnTo>
                <a:cubicBezTo>
                  <a:pt x="726223" y="5830"/>
                  <a:pt x="741506" y="0"/>
                  <a:pt x="7567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4917768" y="1195455"/>
            <a:ext cx="6235700" cy="2945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>
            <a:spAutoFit/>
          </a:bodyPr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协议栈概述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 flipH="1">
            <a:off x="660400" y="2989301"/>
            <a:ext cx="7757998" cy="131192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8900000" flipH="1">
            <a:off x="7645602" y="3017430"/>
            <a:ext cx="1235616" cy="1235616"/>
          </a:xfrm>
          <a:prstGeom prst="roundRect">
            <a:avLst>
              <a:gd name="adj" fmla="val 5403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83422" y="3327502"/>
            <a:ext cx="6236007" cy="9299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计算机网络协议栈实验分析环节涵盖物理层、数据链路层、网络层、传输层和应用层的协议功能验证，通过抓包工具分析各层数据封装与交互过程，理解协议协同工作原理。</a:t>
            </a:r>
            <a:endParaRPr kumimoji="1" lang="zh-CN" altLang="en-US" dirty="0">
              <a:latin typeface="+mn-ea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>
            <a:alphaModFix/>
          </a:blip>
          <a:srcRect l="16685" r="16685"/>
          <a:stretch>
            <a:fillRect/>
          </a:stretch>
        </p:blipFill>
        <p:spPr>
          <a:xfrm flipH="1">
            <a:off x="7506621" y="2878450"/>
            <a:ext cx="1513576" cy="1513574"/>
          </a:xfrm>
          <a:custGeom>
            <a:avLst/>
            <a:gdLst/>
            <a:ahLst/>
            <a:cxnLst/>
            <a:rect l="l" t="t" r="r" b="b"/>
            <a:pathLst>
              <a:path w="1513576" h="1513574">
                <a:moveTo>
                  <a:pt x="756788" y="0"/>
                </a:moveTo>
                <a:cubicBezTo>
                  <a:pt x="772071" y="0"/>
                  <a:pt x="787354" y="5830"/>
                  <a:pt x="799014" y="17491"/>
                </a:cubicBezTo>
                <a:lnTo>
                  <a:pt x="1496086" y="714561"/>
                </a:lnTo>
                <a:cubicBezTo>
                  <a:pt x="1519406" y="737882"/>
                  <a:pt x="1519406" y="775692"/>
                  <a:pt x="1496086" y="799013"/>
                </a:cubicBezTo>
                <a:lnTo>
                  <a:pt x="799014" y="1496084"/>
                </a:lnTo>
                <a:cubicBezTo>
                  <a:pt x="775693" y="1519404"/>
                  <a:pt x="737883" y="1519404"/>
                  <a:pt x="714563" y="1496084"/>
                </a:cubicBezTo>
                <a:lnTo>
                  <a:pt x="17491" y="799013"/>
                </a:lnTo>
                <a:cubicBezTo>
                  <a:pt x="-5830" y="775692"/>
                  <a:pt x="-5830" y="737882"/>
                  <a:pt x="17491" y="714561"/>
                </a:cubicBezTo>
                <a:lnTo>
                  <a:pt x="714563" y="17491"/>
                </a:lnTo>
                <a:cubicBezTo>
                  <a:pt x="726223" y="5830"/>
                  <a:pt x="741506" y="0"/>
                  <a:pt x="7567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2" name="标题 1"/>
          <p:cNvSpPr txBox="1"/>
          <p:nvPr/>
        </p:nvSpPr>
        <p:spPr>
          <a:xfrm>
            <a:off x="977900" y="3004363"/>
            <a:ext cx="6235700" cy="2945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>
            <a:spAutoFit/>
          </a:bodyPr>
          <a:lstStyle/>
          <a:p>
            <a:pPr algn="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分层实验分析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 flipH="1">
            <a:off x="3760901" y="4792135"/>
            <a:ext cx="7821499" cy="131192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18900000" flipH="1">
            <a:off x="3337899" y="4820263"/>
            <a:ext cx="1235616" cy="1235616"/>
          </a:xfrm>
          <a:prstGeom prst="roundRect">
            <a:avLst>
              <a:gd name="adj" fmla="val 5403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917767" y="5130335"/>
            <a:ext cx="6232833" cy="9299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协议栈分层原理、各层功能及交互机制，通过模拟工具演示数据封装、传输和解封装过程。</a:t>
            </a:r>
            <a:endParaRPr kumimoji="1" lang="zh-CN" altLang="en-US" dirty="0">
              <a:latin typeface="+mn-ea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2">
            <a:alphaModFix/>
          </a:blip>
          <a:srcRect l="16685" r="16685"/>
          <a:stretch>
            <a:fillRect/>
          </a:stretch>
        </p:blipFill>
        <p:spPr>
          <a:xfrm flipH="1">
            <a:off x="3198918" y="4681284"/>
            <a:ext cx="1513576" cy="1513574"/>
          </a:xfrm>
          <a:custGeom>
            <a:avLst/>
            <a:gdLst/>
            <a:ahLst/>
            <a:cxnLst/>
            <a:rect l="l" t="t" r="r" b="b"/>
            <a:pathLst>
              <a:path w="1513576" h="1513574">
                <a:moveTo>
                  <a:pt x="756788" y="0"/>
                </a:moveTo>
                <a:cubicBezTo>
                  <a:pt x="772071" y="0"/>
                  <a:pt x="787354" y="5830"/>
                  <a:pt x="799014" y="17491"/>
                </a:cubicBezTo>
                <a:lnTo>
                  <a:pt x="1496086" y="714561"/>
                </a:lnTo>
                <a:cubicBezTo>
                  <a:pt x="1519406" y="737882"/>
                  <a:pt x="1519406" y="775692"/>
                  <a:pt x="1496086" y="799013"/>
                </a:cubicBezTo>
                <a:lnTo>
                  <a:pt x="799014" y="1496084"/>
                </a:lnTo>
                <a:cubicBezTo>
                  <a:pt x="775693" y="1519404"/>
                  <a:pt x="737883" y="1519404"/>
                  <a:pt x="714563" y="1496084"/>
                </a:cubicBezTo>
                <a:lnTo>
                  <a:pt x="17491" y="799013"/>
                </a:lnTo>
                <a:cubicBezTo>
                  <a:pt x="-5830" y="775692"/>
                  <a:pt x="-5830" y="737882"/>
                  <a:pt x="17491" y="714561"/>
                </a:cubicBezTo>
                <a:lnTo>
                  <a:pt x="714563" y="17491"/>
                </a:lnTo>
                <a:cubicBezTo>
                  <a:pt x="726223" y="5830"/>
                  <a:pt x="741506" y="0"/>
                  <a:pt x="7567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7" name="标题 1"/>
          <p:cNvSpPr txBox="1"/>
          <p:nvPr/>
        </p:nvSpPr>
        <p:spPr>
          <a:xfrm>
            <a:off x="4917768" y="4807197"/>
            <a:ext cx="6235700" cy="2945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>
            <a:spAutoFit/>
          </a:bodyPr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协议模拟互动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分层协议分析</a:t>
            </a:r>
            <a:endParaRPr kumimoji="1" lang="zh-CN" altLang="en-US" dirty="0"/>
          </a:p>
        </p:txBody>
      </p:sp>
      <p:sp>
        <p:nvSpPr>
          <p:cNvPr id="20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114300" y="-177800"/>
            <a:ext cx="12433300" cy="7137400"/>
          </a:xfrm>
          <a:prstGeom prst="rect">
            <a:avLst/>
          </a:prstGeom>
          <a:solidFill>
            <a:srgbClr val="0068BF">
              <a:alpha val="100000"/>
            </a:srgbClr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60400" y="669136"/>
            <a:ext cx="3517900" cy="5588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40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CATALOGUE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4448480" y="746593"/>
            <a:ext cx="1066800" cy="4445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目录</a:t>
            </a: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660400" y="1178424"/>
            <a:ext cx="6569250" cy="21897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 rot="1800000">
            <a:off x="817139" y="2128664"/>
            <a:ext cx="1126135" cy="1062067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60400" y="1999917"/>
            <a:ext cx="716643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29032" y="2147152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01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1624026" y="2118747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zh-CN" altLang="en-US" sz="2200" b="1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课程结构</a:t>
            </a:r>
          </a:p>
        </p:txBody>
      </p:sp>
      <p:sp>
        <p:nvSpPr>
          <p:cNvPr id="11" name="标题 1"/>
          <p:cNvSpPr txBox="1"/>
          <p:nvPr/>
        </p:nvSpPr>
        <p:spPr>
          <a:xfrm rot="1800000">
            <a:off x="6599590" y="2128664"/>
            <a:ext cx="1126136" cy="1062067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438562" y="1999917"/>
            <a:ext cx="716644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507292" y="2147152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02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7402286" y="2118747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导入环节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15" name="标题 1"/>
          <p:cNvSpPr txBox="1"/>
          <p:nvPr/>
        </p:nvSpPr>
        <p:spPr>
          <a:xfrm rot="1800000">
            <a:off x="817140" y="3224813"/>
            <a:ext cx="1126134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60400" y="3096067"/>
            <a:ext cx="716643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729032" y="3243302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03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624026" y="3214897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概念讲授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19" name="标题 1"/>
          <p:cNvSpPr txBox="1"/>
          <p:nvPr/>
        </p:nvSpPr>
        <p:spPr>
          <a:xfrm rot="1800000">
            <a:off x="6599637" y="3224813"/>
            <a:ext cx="1126136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6439063" y="3096067"/>
            <a:ext cx="716644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6507292" y="3243302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04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7402286" y="3214897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拓扑结构分析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23" name="标题 1"/>
          <p:cNvSpPr txBox="1"/>
          <p:nvPr/>
        </p:nvSpPr>
        <p:spPr>
          <a:xfrm rot="1800000">
            <a:off x="817140" y="4320961"/>
            <a:ext cx="1126134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660400" y="4192215"/>
            <a:ext cx="716643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729032" y="4339450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05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1624026" y="4311045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协议栈探究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27" name="标题 1"/>
          <p:cNvSpPr txBox="1"/>
          <p:nvPr/>
        </p:nvSpPr>
        <p:spPr>
          <a:xfrm rot="1800000">
            <a:off x="6599637" y="4320961"/>
            <a:ext cx="1126136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6439063" y="4192215"/>
            <a:ext cx="716644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6507292" y="4339450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06</a:t>
            </a: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7402286" y="4311045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综合应用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31" name="标题 1"/>
          <p:cNvSpPr txBox="1"/>
          <p:nvPr/>
        </p:nvSpPr>
        <p:spPr>
          <a:xfrm rot="1800000">
            <a:off x="817140" y="5417110"/>
            <a:ext cx="1126134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-1829827" y="2392207"/>
            <a:ext cx="16666713" cy="1320724"/>
          </a:xfrm>
          <a:custGeom>
            <a:avLst/>
            <a:gdLst>
              <a:gd name="connsiteX0" fmla="*/ 363888 w 16380637"/>
              <a:gd name="connsiteY0" fmla="*/ 1150374 h 1320724"/>
              <a:gd name="connsiteX1" fmla="*/ 452379 w 16380637"/>
              <a:gd name="connsiteY1" fmla="*/ 1120877 h 1320724"/>
              <a:gd name="connsiteX2" fmla="*/ 4433877 w 16380637"/>
              <a:gd name="connsiteY2" fmla="*/ 243655 h 1320724"/>
              <a:gd name="connsiteX3" fmla="*/ 9161079 w 16380637"/>
              <a:gd name="connsiteY3" fmla="*/ 1319611 h 1320724"/>
              <a:gd name="connsiteX4" fmla="*/ 16380637 w 16380637"/>
              <a:gd name="connsiteY4" fmla="*/ 0 h 1320724"/>
              <a:gd name="connsiteX5" fmla="*/ 16380637 w 16380637"/>
              <a:gd name="connsiteY5" fmla="*/ 0 h 6636774"/>
              <a:gd name="connsiteX6" fmla="*/ 16558997 w 16558997"/>
              <a:gd name="connsiteY6" fmla="*/ 6698717 h 6698717"/>
              <a:gd name="connsiteX7" fmla="*/ 16558997 w 16558997"/>
              <a:gd name="connsiteY7" fmla="*/ 6698717 h 6698717"/>
              <a:gd name="connsiteX0-1" fmla="*/ 160944 w 16266183"/>
              <a:gd name="connsiteY0-2" fmla="*/ 1150374 h 6636774"/>
              <a:gd name="connsiteX1-3" fmla="*/ 249435 w 16266183"/>
              <a:gd name="connsiteY1-4" fmla="*/ 1120877 h 6636774"/>
              <a:gd name="connsiteX2-5" fmla="*/ 5588351 w 16266183"/>
              <a:gd name="connsiteY2-6" fmla="*/ 176980 h 6636774"/>
              <a:gd name="connsiteX3-7" fmla="*/ 9304944 w 16266183"/>
              <a:gd name="connsiteY3-8" fmla="*/ 1445341 h 6636774"/>
              <a:gd name="connsiteX4-9" fmla="*/ 16177693 w 16266183"/>
              <a:gd name="connsiteY4-10" fmla="*/ 0 h 6636774"/>
              <a:gd name="connsiteX5-11" fmla="*/ 16266183 w 16266183"/>
              <a:gd name="connsiteY5-12" fmla="*/ 6607277 h 6636774"/>
              <a:gd name="connsiteX6-13" fmla="*/ 396918 w 16266183"/>
              <a:gd name="connsiteY6-14" fmla="*/ 6636774 h 6636774"/>
              <a:gd name="connsiteX7-15" fmla="*/ 160944 w 16266183"/>
              <a:gd name="connsiteY7-16" fmla="*/ 1150374 h 6636774"/>
              <a:gd name="connsiteX0-17" fmla="*/ 160944 w 16266183"/>
              <a:gd name="connsiteY0-18" fmla="*/ 1150374 h 6636774"/>
              <a:gd name="connsiteX1-19" fmla="*/ 249435 w 16266183"/>
              <a:gd name="connsiteY1-20" fmla="*/ 1120877 h 6636774"/>
              <a:gd name="connsiteX2-21" fmla="*/ 5588351 w 16266183"/>
              <a:gd name="connsiteY2-22" fmla="*/ 176980 h 6636774"/>
              <a:gd name="connsiteX3-23" fmla="*/ 9388764 w 16266183"/>
              <a:gd name="connsiteY3-24" fmla="*/ 1300561 h 6636774"/>
              <a:gd name="connsiteX4-25" fmla="*/ 16177693 w 16266183"/>
              <a:gd name="connsiteY4-26" fmla="*/ 0 h 6636774"/>
              <a:gd name="connsiteX5-27" fmla="*/ 16266183 w 16266183"/>
              <a:gd name="connsiteY5-28" fmla="*/ 6607277 h 6636774"/>
              <a:gd name="connsiteX6-29" fmla="*/ 396918 w 16266183"/>
              <a:gd name="connsiteY6-30" fmla="*/ 6636774 h 6636774"/>
              <a:gd name="connsiteX7-31" fmla="*/ 160944 w 16266183"/>
              <a:gd name="connsiteY7-32" fmla="*/ 1150374 h 6636774"/>
            </a:gdLst>
            <a:ahLst/>
            <a:cxnLst/>
            <a:rect l="l" t="t" r="r" b="b"/>
            <a:pathLst>
              <a:path w="16380637" h="1320724">
                <a:moveTo>
                  <a:pt x="363888" y="1150374"/>
                </a:moveTo>
                <a:cubicBezTo>
                  <a:pt x="-44151" y="1216741"/>
                  <a:pt x="-225953" y="1271997"/>
                  <a:pt x="452379" y="1120877"/>
                </a:cubicBezTo>
                <a:cubicBezTo>
                  <a:pt x="1130711" y="969757"/>
                  <a:pt x="2982427" y="210533"/>
                  <a:pt x="4433877" y="243655"/>
                </a:cubicBezTo>
                <a:cubicBezTo>
                  <a:pt x="5885327" y="276777"/>
                  <a:pt x="7169952" y="1360220"/>
                  <a:pt x="9161079" y="1319611"/>
                </a:cubicBezTo>
                <a:cubicBezTo>
                  <a:pt x="11152206" y="1279002"/>
                  <a:pt x="13826707" y="707922"/>
                  <a:pt x="16380637" y="0"/>
                </a:cubicBezTo>
              </a:path>
            </a:pathLst>
          </a:custGeom>
          <a:noFill/>
          <a:ln w="19050" cap="flat">
            <a:gradFill>
              <a:gsLst>
                <a:gs pos="9000">
                  <a:schemeClr val="accent1">
                    <a:alpha val="0"/>
                  </a:schemeClr>
                </a:gs>
                <a:gs pos="40000">
                  <a:schemeClr val="accent1">
                    <a:lumMod val="60000"/>
                    <a:lumOff val="40000"/>
                    <a:alpha val="100000"/>
                  </a:schemeClr>
                </a:gs>
                <a:gs pos="62000">
                  <a:schemeClr val="accent1">
                    <a:lumMod val="60000"/>
                    <a:lumOff val="40000"/>
                    <a:alpha val="100000"/>
                  </a:schemeClr>
                </a:gs>
                <a:gs pos="88000">
                  <a:schemeClr val="accent1">
                    <a:alpha val="0"/>
                  </a:schemeClr>
                </a:gs>
              </a:gsLst>
              <a:lin ang="10800000" scaled="0"/>
            </a:gra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81918" y="3666482"/>
            <a:ext cx="2915513" cy="2047636"/>
          </a:xfrm>
          <a:custGeom>
            <a:avLst/>
            <a:gdLst>
              <a:gd name="connsiteX0" fmla="*/ 216443 w 2915513"/>
              <a:gd name="connsiteY0" fmla="*/ 0 h 2047636"/>
              <a:gd name="connsiteX1" fmla="*/ 492672 w 2915513"/>
              <a:gd name="connsiteY1" fmla="*/ 296182 h 2047636"/>
              <a:gd name="connsiteX2" fmla="*/ 2915513 w 2915513"/>
              <a:gd name="connsiteY2" fmla="*/ 295072 h 2047636"/>
              <a:gd name="connsiteX3" fmla="*/ 2915513 w 2915513"/>
              <a:gd name="connsiteY3" fmla="*/ 2047636 h 2047636"/>
              <a:gd name="connsiteX4" fmla="*/ 2308941 w 2915513"/>
              <a:gd name="connsiteY4" fmla="*/ 2047636 h 2047636"/>
              <a:gd name="connsiteX5" fmla="*/ 2001113 w 2915513"/>
              <a:gd name="connsiteY5" fmla="*/ 2047636 h 2047636"/>
              <a:gd name="connsiteX6" fmla="*/ 0 w 2915513"/>
              <a:gd name="connsiteY6" fmla="*/ 2047636 h 2047636"/>
              <a:gd name="connsiteX7" fmla="*/ 0 w 2915513"/>
              <a:gd name="connsiteY7" fmla="*/ 296182 h 2047636"/>
              <a:gd name="connsiteX8" fmla="*/ 216443 w 2915513"/>
              <a:gd name="connsiteY8" fmla="*/ 296182 h 2047636"/>
              <a:gd name="connsiteX9" fmla="*/ 216443 w 2915513"/>
              <a:gd name="connsiteY9" fmla="*/ 0 h 2047636"/>
              <a:gd name="connsiteX10" fmla="*/ 216443 w 2915513"/>
              <a:gd name="connsiteY10" fmla="*/ 0 h 2047636"/>
            </a:gdLst>
            <a:ahLst/>
            <a:cxnLst/>
            <a:rect l="l" t="t" r="r" b="b"/>
            <a:pathLst>
              <a:path w="2915513" h="2047636">
                <a:moveTo>
                  <a:pt x="216443" y="0"/>
                </a:moveTo>
                <a:lnTo>
                  <a:pt x="492672" y="296182"/>
                </a:lnTo>
                <a:lnTo>
                  <a:pt x="2915513" y="295072"/>
                </a:lnTo>
                <a:lnTo>
                  <a:pt x="2915513" y="2047636"/>
                </a:lnTo>
                <a:lnTo>
                  <a:pt x="2308941" y="2047636"/>
                </a:lnTo>
                <a:lnTo>
                  <a:pt x="2001113" y="2047636"/>
                </a:lnTo>
                <a:lnTo>
                  <a:pt x="0" y="2047636"/>
                </a:lnTo>
                <a:lnTo>
                  <a:pt x="0" y="296182"/>
                </a:lnTo>
                <a:lnTo>
                  <a:pt x="216443" y="296182"/>
                </a:lnTo>
                <a:lnTo>
                  <a:pt x="216443" y="0"/>
                </a:lnTo>
                <a:close/>
              </a:path>
            </a:pathLst>
          </a:custGeom>
          <a:solidFill>
            <a:schemeClr val="bg1"/>
          </a:solidFill>
          <a:ln w="3175" cap="sq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190500" sx="102000" sy="102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938330" y="2088831"/>
            <a:ext cx="3041611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协议栈原理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706517" y="2682447"/>
            <a:ext cx="792000" cy="792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82459" y="2758389"/>
            <a:ext cx="640116" cy="640116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37108" y="2933634"/>
            <a:ext cx="330818" cy="289626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938331" y="4131562"/>
            <a:ext cx="2612678" cy="147389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404040"/>
                </a:solidFill>
                <a:latin typeface="+mn-ea"/>
              </a:rPr>
              <a:t>协议栈原理环节涵盖分层模型、封装解封、协议功能及交互流程，重点讲解各层协议协同工作机制与数据传输过程。</a:t>
            </a:r>
          </a:p>
        </p:txBody>
      </p:sp>
      <p:sp>
        <p:nvSpPr>
          <p:cNvPr id="10" name="标题 1"/>
          <p:cNvSpPr txBox="1"/>
          <p:nvPr/>
        </p:nvSpPr>
        <p:spPr>
          <a:xfrm>
            <a:off x="4640894" y="4086464"/>
            <a:ext cx="2915513" cy="2047636"/>
          </a:xfrm>
          <a:custGeom>
            <a:avLst/>
            <a:gdLst>
              <a:gd name="connsiteX0" fmla="*/ 216443 w 2915513"/>
              <a:gd name="connsiteY0" fmla="*/ 0 h 2047636"/>
              <a:gd name="connsiteX1" fmla="*/ 492672 w 2915513"/>
              <a:gd name="connsiteY1" fmla="*/ 296182 h 2047636"/>
              <a:gd name="connsiteX2" fmla="*/ 2915513 w 2915513"/>
              <a:gd name="connsiteY2" fmla="*/ 295072 h 2047636"/>
              <a:gd name="connsiteX3" fmla="*/ 2915513 w 2915513"/>
              <a:gd name="connsiteY3" fmla="*/ 2047636 h 2047636"/>
              <a:gd name="connsiteX4" fmla="*/ 2308941 w 2915513"/>
              <a:gd name="connsiteY4" fmla="*/ 2047636 h 2047636"/>
              <a:gd name="connsiteX5" fmla="*/ 2001113 w 2915513"/>
              <a:gd name="connsiteY5" fmla="*/ 2047636 h 2047636"/>
              <a:gd name="connsiteX6" fmla="*/ 0 w 2915513"/>
              <a:gd name="connsiteY6" fmla="*/ 2047636 h 2047636"/>
              <a:gd name="connsiteX7" fmla="*/ 0 w 2915513"/>
              <a:gd name="connsiteY7" fmla="*/ 296182 h 2047636"/>
              <a:gd name="connsiteX8" fmla="*/ 216443 w 2915513"/>
              <a:gd name="connsiteY8" fmla="*/ 296182 h 2047636"/>
              <a:gd name="connsiteX9" fmla="*/ 216443 w 2915513"/>
              <a:gd name="connsiteY9" fmla="*/ 0 h 2047636"/>
              <a:gd name="connsiteX10" fmla="*/ 216443 w 2915513"/>
              <a:gd name="connsiteY10" fmla="*/ 0 h 2047636"/>
            </a:gdLst>
            <a:ahLst/>
            <a:cxnLst/>
            <a:rect l="l" t="t" r="r" b="b"/>
            <a:pathLst>
              <a:path w="2915513" h="2047636">
                <a:moveTo>
                  <a:pt x="216443" y="0"/>
                </a:moveTo>
                <a:lnTo>
                  <a:pt x="492672" y="296182"/>
                </a:lnTo>
                <a:lnTo>
                  <a:pt x="2915513" y="295072"/>
                </a:lnTo>
                <a:lnTo>
                  <a:pt x="2915513" y="2047636"/>
                </a:lnTo>
                <a:lnTo>
                  <a:pt x="2308941" y="2047636"/>
                </a:lnTo>
                <a:lnTo>
                  <a:pt x="2001113" y="2047636"/>
                </a:lnTo>
                <a:lnTo>
                  <a:pt x="0" y="2047636"/>
                </a:lnTo>
                <a:lnTo>
                  <a:pt x="0" y="296182"/>
                </a:lnTo>
                <a:lnTo>
                  <a:pt x="216443" y="296182"/>
                </a:lnTo>
                <a:lnTo>
                  <a:pt x="216443" y="0"/>
                </a:lnTo>
                <a:close/>
              </a:path>
            </a:pathLst>
          </a:custGeom>
          <a:solidFill>
            <a:schemeClr val="bg1"/>
          </a:solidFill>
          <a:ln w="3175" cap="sq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190500" sx="102000" sy="102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790264" y="2641687"/>
            <a:ext cx="3041611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协议分析实验</a:t>
            </a:r>
            <a:endParaRPr kumimoji="1" lang="zh-CN" altLang="en-US" dirty="0"/>
          </a:p>
        </p:txBody>
      </p:sp>
      <p:sp>
        <p:nvSpPr>
          <p:cNvPr id="12" name="标题 1"/>
          <p:cNvSpPr txBox="1"/>
          <p:nvPr/>
        </p:nvSpPr>
        <p:spPr>
          <a:xfrm>
            <a:off x="4579049" y="3245225"/>
            <a:ext cx="756000" cy="756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651539" y="3317715"/>
            <a:ext cx="611020" cy="61102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804351" y="3457816"/>
            <a:ext cx="305396" cy="330818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790265" y="4552674"/>
            <a:ext cx="2612678" cy="14733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404040"/>
                </a:solidFill>
                <a:latin typeface="+mn-ea"/>
              </a:rPr>
              <a:t>协议栈分层原理、TCP/IP协议分析、数据包捕获与解析、协议交互过程验证、网络故障诊断方法。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8595837" y="2036370"/>
            <a:ext cx="3041611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分组调试互动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>
            <a:off x="8430984" y="2638288"/>
            <a:ext cx="756000" cy="756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503474" y="2710778"/>
            <a:ext cx="611020" cy="61102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661983" y="2869287"/>
            <a:ext cx="294002" cy="294002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449076" y="3474447"/>
            <a:ext cx="2915513" cy="2047636"/>
          </a:xfrm>
          <a:custGeom>
            <a:avLst/>
            <a:gdLst>
              <a:gd name="connsiteX0" fmla="*/ 216443 w 2915513"/>
              <a:gd name="connsiteY0" fmla="*/ 0 h 2047636"/>
              <a:gd name="connsiteX1" fmla="*/ 492672 w 2915513"/>
              <a:gd name="connsiteY1" fmla="*/ 296182 h 2047636"/>
              <a:gd name="connsiteX2" fmla="*/ 2915513 w 2915513"/>
              <a:gd name="connsiteY2" fmla="*/ 295072 h 2047636"/>
              <a:gd name="connsiteX3" fmla="*/ 2915513 w 2915513"/>
              <a:gd name="connsiteY3" fmla="*/ 2047636 h 2047636"/>
              <a:gd name="connsiteX4" fmla="*/ 2308941 w 2915513"/>
              <a:gd name="connsiteY4" fmla="*/ 2047636 h 2047636"/>
              <a:gd name="connsiteX5" fmla="*/ 2001113 w 2915513"/>
              <a:gd name="connsiteY5" fmla="*/ 2047636 h 2047636"/>
              <a:gd name="connsiteX6" fmla="*/ 0 w 2915513"/>
              <a:gd name="connsiteY6" fmla="*/ 2047636 h 2047636"/>
              <a:gd name="connsiteX7" fmla="*/ 0 w 2915513"/>
              <a:gd name="connsiteY7" fmla="*/ 296182 h 2047636"/>
              <a:gd name="connsiteX8" fmla="*/ 216443 w 2915513"/>
              <a:gd name="connsiteY8" fmla="*/ 296182 h 2047636"/>
              <a:gd name="connsiteX9" fmla="*/ 216443 w 2915513"/>
              <a:gd name="connsiteY9" fmla="*/ 0 h 2047636"/>
              <a:gd name="connsiteX10" fmla="*/ 216443 w 2915513"/>
              <a:gd name="connsiteY10" fmla="*/ 0 h 2047636"/>
            </a:gdLst>
            <a:ahLst/>
            <a:cxnLst/>
            <a:rect l="l" t="t" r="r" b="b"/>
            <a:pathLst>
              <a:path w="2915513" h="2047636">
                <a:moveTo>
                  <a:pt x="216443" y="0"/>
                </a:moveTo>
                <a:lnTo>
                  <a:pt x="492672" y="296182"/>
                </a:lnTo>
                <a:lnTo>
                  <a:pt x="2915513" y="295072"/>
                </a:lnTo>
                <a:lnTo>
                  <a:pt x="2915513" y="2047636"/>
                </a:lnTo>
                <a:lnTo>
                  <a:pt x="2308941" y="2047636"/>
                </a:lnTo>
                <a:lnTo>
                  <a:pt x="2001113" y="2047636"/>
                </a:lnTo>
                <a:lnTo>
                  <a:pt x="0" y="2047636"/>
                </a:lnTo>
                <a:lnTo>
                  <a:pt x="0" y="296182"/>
                </a:lnTo>
                <a:lnTo>
                  <a:pt x="216443" y="296182"/>
                </a:lnTo>
                <a:lnTo>
                  <a:pt x="216443" y="0"/>
                </a:lnTo>
                <a:close/>
              </a:path>
            </a:pathLst>
          </a:custGeom>
          <a:solidFill>
            <a:schemeClr val="bg1"/>
          </a:solidFill>
          <a:ln w="3175" cap="sq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190500" sx="102000" sy="102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595838" y="3940657"/>
            <a:ext cx="2612678" cy="14733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404040"/>
                </a:solidFill>
                <a:latin typeface="+mn-ea"/>
              </a:rPr>
              <a:t>分组调试互动环节涵盖协议栈分层原理、数据封装/解封装流程、协议字段分析及网络故障排查方法，通过实践强化理论理解。</a:t>
            </a:r>
          </a:p>
        </p:txBody>
      </p:sp>
      <p:sp>
        <p:nvSpPr>
          <p:cNvPr id="22" name="标题 1"/>
          <p:cNvSpPr txBox="1"/>
          <p:nvPr/>
        </p:nvSpPr>
        <p:spPr>
          <a:xfrm>
            <a:off x="938330" y="1504631"/>
            <a:ext cx="869911" cy="5236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CCDFFE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4824530" y="2114231"/>
            <a:ext cx="869911" cy="5236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CCDFFE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02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8596430" y="1504631"/>
            <a:ext cx="869911" cy="5236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CCDFFE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03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协议栈实践</a:t>
            </a:r>
            <a:endParaRPr kumimoji="1" lang="zh-CN" altLang="en-US" dirty="0"/>
          </a:p>
        </p:txBody>
      </p:sp>
      <p:sp>
        <p:nvSpPr>
          <p:cNvPr id="27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06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综合应用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406670" y="4056286"/>
            <a:ext cx="3303763" cy="1895783"/>
          </a:xfrm>
          <a:prstGeom prst="round2DiagRect">
            <a:avLst/>
          </a:prstGeom>
          <a:solidFill>
            <a:schemeClr val="bg1"/>
          </a:solidFill>
          <a:ln w="12700" cap="flat">
            <a:solidFill>
              <a:schemeClr val="accent2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4225700" y="4389385"/>
            <a:ext cx="368276" cy="368276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50000">
                <a:schemeClr val="accent2">
                  <a:alpha val="100000"/>
                </a:schemeClr>
              </a:gs>
            </a:gsLst>
            <a:lin ang="2700000" scaled="0"/>
          </a:gradFill>
          <a:ln>
            <a:noFill/>
          </a:ln>
        </p:spPr>
        <p:txBody>
          <a:bodyPr vert="horz" wrap="none" lIns="108000" tIns="108000" rIns="108000" bIns="10800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693191" y="4249423"/>
            <a:ext cx="2888709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404040"/>
                </a:solidFill>
                <a:latin typeface="等线"/>
              </a:rPr>
              <a:t>抓包实验演示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4693191" y="4620613"/>
            <a:ext cx="2884200" cy="108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en-US" altLang="zh-CN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sz="1091">
                <a:solidFill>
                  <a:srgbClr val="000000"/>
                </a:solidFill>
                <a:latin typeface="+mn-ea"/>
              </a:rPr>
              <a:t>实验演示环节涵盖TCP/IP协议栈、数据包捕获技术、协议字段解析及网络流量分析等核心知识点，培养学生实践分析能力。</a:t>
            </a:r>
          </a:p>
        </p:txBody>
      </p:sp>
      <p:sp>
        <p:nvSpPr>
          <p:cNvPr id="7" name="标题 1"/>
          <p:cNvSpPr txBox="1"/>
          <p:nvPr/>
        </p:nvSpPr>
        <p:spPr>
          <a:xfrm>
            <a:off x="8221487" y="4056286"/>
            <a:ext cx="3303763" cy="1900014"/>
          </a:xfrm>
          <a:prstGeom prst="round2DiagRect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037347" y="4419016"/>
            <a:ext cx="368276" cy="368276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100000"/>
                </a:schemeClr>
              </a:gs>
              <a:gs pos="50000">
                <a:schemeClr val="accent1">
                  <a:alpha val="100000"/>
                </a:schemeClr>
              </a:gs>
            </a:gsLst>
            <a:lin ang="2700000" scaled="0"/>
          </a:gradFill>
          <a:ln>
            <a:noFill/>
            <a:prstDash val="solid"/>
          </a:ln>
        </p:spPr>
        <p:txBody>
          <a:bodyPr vert="horz" wrap="none" lIns="108000" tIns="108000" rIns="108000" bIns="10800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508008" y="4249423"/>
            <a:ext cx="2883892" cy="322577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404040"/>
                </a:solidFill>
                <a:latin typeface="等线"/>
              </a:rPr>
              <a:t>分组讨论分析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8508008" y="4620613"/>
            <a:ext cx="2884200" cy="108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en-US" altLang="zh-CN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sz="1091">
                <a:solidFill>
                  <a:srgbClr val="000000"/>
                </a:solidFill>
                <a:latin typeface="+mn-ea"/>
              </a:rPr>
              <a:t>分组讨论分析环节重点涵盖协议结构、数据封装、流量控制及差错检测等核心内容，通过案例实操深化学生对TCP/IP协议栈的理解与应用能力。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775994" y="4056286"/>
            <a:ext cx="3303763" cy="1900014"/>
          </a:xfrm>
          <a:prstGeom prst="round2DiagRect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62515" y="4249423"/>
            <a:ext cx="2887185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404040"/>
                </a:solidFill>
                <a:latin typeface="等线"/>
              </a:rPr>
              <a:t>协议基础讲解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>
            <a:off x="1062515" y="4620613"/>
            <a:ext cx="2884200" cy="108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en-US" altLang="zh-CN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sz="1091">
                <a:solidFill>
                  <a:srgbClr val="000000"/>
                </a:solidFill>
                <a:latin typeface="+mn-ea"/>
              </a:rPr>
              <a:t>网络协议分析基础包括协议分层模型、数据封装原理、常见协议（TCP/IP、HTTP等）的功能及交互过程。</a:t>
            </a: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774700" y="1379105"/>
            <a:ext cx="10782300" cy="2450523"/>
          </a:xfrm>
          <a:prstGeom prst="rect">
            <a:avLst/>
          </a:prstGeom>
        </p:spPr>
      </p:pic>
      <p:sp>
        <p:nvSpPr>
          <p:cNvPr id="15" name="标题 1"/>
          <p:cNvSpPr txBox="1"/>
          <p:nvPr/>
        </p:nvSpPr>
        <p:spPr>
          <a:xfrm>
            <a:off x="595147" y="4419016"/>
            <a:ext cx="368276" cy="368276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100000"/>
                </a:schemeClr>
              </a:gs>
              <a:gs pos="50000">
                <a:schemeClr val="accent1">
                  <a:alpha val="100000"/>
                </a:schemeClr>
              </a:gs>
            </a:gsLst>
            <a:lin ang="2700000" scaled="0"/>
          </a:gradFill>
          <a:ln>
            <a:noFill/>
            <a:prstDash val="solid"/>
          </a:ln>
        </p:spPr>
        <p:txBody>
          <a:bodyPr vert="horz" wrap="none" lIns="108000" tIns="108000" rIns="108000" bIns="10800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67215" y="4414523"/>
            <a:ext cx="499585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4148615" y="4414523"/>
            <a:ext cx="550385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7971315" y="4414523"/>
            <a:ext cx="626585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网络协议分析</a:t>
            </a:r>
            <a:endParaRPr kumimoji="1" lang="zh-CN" altLang="en-US" dirty="0"/>
          </a:p>
        </p:txBody>
      </p:sp>
      <p:sp>
        <p:nvSpPr>
          <p:cNvPr id="21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87829" y="1349064"/>
            <a:ext cx="3312000" cy="3600000"/>
          </a:xfrm>
          <a:prstGeom prst="roundRect">
            <a:avLst>
              <a:gd name="adj" fmla="val 8402"/>
            </a:avLst>
          </a:prstGeom>
          <a:solidFill>
            <a:schemeClr val="bg1">
              <a:lumMod val="95000"/>
              <a:alpha val="10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87829" y="1349065"/>
            <a:ext cx="3312000" cy="803350"/>
          </a:xfrm>
          <a:custGeom>
            <a:avLst/>
            <a:gdLst>
              <a:gd name="connsiteX0" fmla="*/ 179175 w 2132525"/>
              <a:gd name="connsiteY0" fmla="*/ 0 h 539570"/>
              <a:gd name="connsiteX1" fmla="*/ 1953350 w 2132525"/>
              <a:gd name="connsiteY1" fmla="*/ 0 h 539570"/>
              <a:gd name="connsiteX2" fmla="*/ 2132525 w 2132525"/>
              <a:gd name="connsiteY2" fmla="*/ 179175 h 539570"/>
              <a:gd name="connsiteX3" fmla="*/ 2132525 w 2132525"/>
              <a:gd name="connsiteY3" fmla="*/ 539570 h 539570"/>
              <a:gd name="connsiteX4" fmla="*/ 0 w 2132525"/>
              <a:gd name="connsiteY4" fmla="*/ 539570 h 539570"/>
              <a:gd name="connsiteX5" fmla="*/ 0 w 2132525"/>
              <a:gd name="connsiteY5" fmla="*/ 179175 h 539570"/>
              <a:gd name="connsiteX6" fmla="*/ 179175 w 2132525"/>
              <a:gd name="connsiteY6" fmla="*/ 0 h 539570"/>
            </a:gdLst>
            <a:ahLst/>
            <a:cxnLst/>
            <a:rect l="l" t="t" r="r" b="b"/>
            <a:pathLst>
              <a:path w="2132525" h="539570">
                <a:moveTo>
                  <a:pt x="179175" y="0"/>
                </a:moveTo>
                <a:lnTo>
                  <a:pt x="1953350" y="0"/>
                </a:lnTo>
                <a:cubicBezTo>
                  <a:pt x="2052306" y="0"/>
                  <a:pt x="2132525" y="80219"/>
                  <a:pt x="2132525" y="179175"/>
                </a:cubicBezTo>
                <a:lnTo>
                  <a:pt x="2132525" y="539570"/>
                </a:lnTo>
                <a:lnTo>
                  <a:pt x="0" y="539570"/>
                </a:lnTo>
                <a:lnTo>
                  <a:pt x="0" y="179175"/>
                </a:lnTo>
                <a:cubicBezTo>
                  <a:pt x="0" y="80219"/>
                  <a:pt x="80219" y="0"/>
                  <a:pt x="179175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19079" y="2300145"/>
            <a:ext cx="3049500" cy="198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网络攻防演练环节知识点包括渗透测试、漏洞利用、防御加固、入侵检测和应急响应，教学内容涵盖实战模拟、工具使用、策略制定与团队协作。</a:t>
            </a:r>
          </a:p>
        </p:txBody>
      </p:sp>
      <p:sp>
        <p:nvSpPr>
          <p:cNvPr id="6" name="标题 1"/>
          <p:cNvSpPr txBox="1"/>
          <p:nvPr/>
        </p:nvSpPr>
        <p:spPr>
          <a:xfrm>
            <a:off x="4433650" y="1349064"/>
            <a:ext cx="3312000" cy="3600000"/>
          </a:xfrm>
          <a:prstGeom prst="roundRect">
            <a:avLst>
              <a:gd name="adj" fmla="val 8402"/>
            </a:avLst>
          </a:prstGeom>
          <a:solidFill>
            <a:schemeClr val="bg1">
              <a:lumMod val="95000"/>
              <a:alpha val="10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433650" y="1349065"/>
            <a:ext cx="3312000" cy="803350"/>
          </a:xfrm>
          <a:custGeom>
            <a:avLst/>
            <a:gdLst>
              <a:gd name="connsiteX0" fmla="*/ 179175 w 2132525"/>
              <a:gd name="connsiteY0" fmla="*/ 0 h 539570"/>
              <a:gd name="connsiteX1" fmla="*/ 1953350 w 2132525"/>
              <a:gd name="connsiteY1" fmla="*/ 0 h 539570"/>
              <a:gd name="connsiteX2" fmla="*/ 2132525 w 2132525"/>
              <a:gd name="connsiteY2" fmla="*/ 179175 h 539570"/>
              <a:gd name="connsiteX3" fmla="*/ 2132525 w 2132525"/>
              <a:gd name="connsiteY3" fmla="*/ 539570 h 539570"/>
              <a:gd name="connsiteX4" fmla="*/ 0 w 2132525"/>
              <a:gd name="connsiteY4" fmla="*/ 539570 h 539570"/>
              <a:gd name="connsiteX5" fmla="*/ 0 w 2132525"/>
              <a:gd name="connsiteY5" fmla="*/ 179175 h 539570"/>
              <a:gd name="connsiteX6" fmla="*/ 179175 w 2132525"/>
              <a:gd name="connsiteY6" fmla="*/ 0 h 539570"/>
            </a:gdLst>
            <a:ahLst/>
            <a:cxnLst/>
            <a:rect l="l" t="t" r="r" b="b"/>
            <a:pathLst>
              <a:path w="2132525" h="539570">
                <a:moveTo>
                  <a:pt x="179175" y="0"/>
                </a:moveTo>
                <a:lnTo>
                  <a:pt x="1953350" y="0"/>
                </a:lnTo>
                <a:cubicBezTo>
                  <a:pt x="2052306" y="0"/>
                  <a:pt x="2132525" y="80219"/>
                  <a:pt x="2132525" y="179175"/>
                </a:cubicBezTo>
                <a:lnTo>
                  <a:pt x="2132525" y="539570"/>
                </a:lnTo>
                <a:lnTo>
                  <a:pt x="0" y="539570"/>
                </a:lnTo>
                <a:lnTo>
                  <a:pt x="0" y="179175"/>
                </a:lnTo>
                <a:cubicBezTo>
                  <a:pt x="0" y="80219"/>
                  <a:pt x="80219" y="0"/>
                  <a:pt x="179175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564900" y="2300145"/>
            <a:ext cx="3049500" cy="198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网络安全协议分析环节涵盖协议原理、加密算法、认证机制、漏洞检测及防御措施等核心内容，需结合案例实践强化攻防演练能力。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8179471" y="1349064"/>
            <a:ext cx="3312000" cy="3600000"/>
          </a:xfrm>
          <a:prstGeom prst="roundRect">
            <a:avLst>
              <a:gd name="adj" fmla="val 8402"/>
            </a:avLst>
          </a:prstGeom>
          <a:solidFill>
            <a:schemeClr val="bg1">
              <a:lumMod val="95000"/>
              <a:alpha val="10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179471" y="1349065"/>
            <a:ext cx="3312000" cy="803350"/>
          </a:xfrm>
          <a:custGeom>
            <a:avLst/>
            <a:gdLst>
              <a:gd name="connsiteX0" fmla="*/ 179175 w 2132525"/>
              <a:gd name="connsiteY0" fmla="*/ 0 h 539570"/>
              <a:gd name="connsiteX1" fmla="*/ 1953350 w 2132525"/>
              <a:gd name="connsiteY1" fmla="*/ 0 h 539570"/>
              <a:gd name="connsiteX2" fmla="*/ 2132525 w 2132525"/>
              <a:gd name="connsiteY2" fmla="*/ 179175 h 539570"/>
              <a:gd name="connsiteX3" fmla="*/ 2132525 w 2132525"/>
              <a:gd name="connsiteY3" fmla="*/ 539570 h 539570"/>
              <a:gd name="connsiteX4" fmla="*/ 0 w 2132525"/>
              <a:gd name="connsiteY4" fmla="*/ 539570 h 539570"/>
              <a:gd name="connsiteX5" fmla="*/ 0 w 2132525"/>
              <a:gd name="connsiteY5" fmla="*/ 179175 h 539570"/>
              <a:gd name="connsiteX6" fmla="*/ 179175 w 2132525"/>
              <a:gd name="connsiteY6" fmla="*/ 0 h 539570"/>
            </a:gdLst>
            <a:ahLst/>
            <a:cxnLst/>
            <a:rect l="l" t="t" r="r" b="b"/>
            <a:pathLst>
              <a:path w="2132525" h="539570">
                <a:moveTo>
                  <a:pt x="179175" y="0"/>
                </a:moveTo>
                <a:lnTo>
                  <a:pt x="1953350" y="0"/>
                </a:lnTo>
                <a:cubicBezTo>
                  <a:pt x="2052306" y="0"/>
                  <a:pt x="2132525" y="80219"/>
                  <a:pt x="2132525" y="179175"/>
                </a:cubicBezTo>
                <a:lnTo>
                  <a:pt x="2132525" y="539570"/>
                </a:lnTo>
                <a:lnTo>
                  <a:pt x="0" y="539570"/>
                </a:lnTo>
                <a:lnTo>
                  <a:pt x="0" y="179175"/>
                </a:lnTo>
                <a:cubicBezTo>
                  <a:pt x="0" y="80219"/>
                  <a:pt x="80219" y="0"/>
                  <a:pt x="179175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8722140" y="2098183"/>
            <a:ext cx="2226662" cy="0"/>
            <a:chOff x="8722140" y="2098183"/>
            <a:chExt cx="2226662" cy="0"/>
          </a:xfrm>
        </p:grpSpPr>
        <p:cxnSp>
          <p:nvCxnSpPr>
            <p:cNvPr id="12" name="标题 1"/>
            <p:cNvCxnSpPr/>
            <p:nvPr/>
          </p:nvCxnSpPr>
          <p:spPr>
            <a:xfrm>
              <a:off x="8722140" y="2098183"/>
              <a:ext cx="560247" cy="0"/>
            </a:xfrm>
            <a:prstGeom prst="line">
              <a:avLst/>
            </a:prstGeom>
            <a:noFill/>
            <a:ln w="12700" cap="sq">
              <a:solidFill>
                <a:schemeClr val="accent1">
                  <a:alpha val="30000"/>
                </a:schemeClr>
              </a:solidFill>
              <a:miter/>
            </a:ln>
          </p:spPr>
        </p:cxnSp>
        <p:cxnSp>
          <p:nvCxnSpPr>
            <p:cNvPr id="13" name="标题 1"/>
            <p:cNvCxnSpPr/>
            <p:nvPr/>
          </p:nvCxnSpPr>
          <p:spPr>
            <a:xfrm>
              <a:off x="10388555" y="2098183"/>
              <a:ext cx="560247" cy="0"/>
            </a:xfrm>
            <a:prstGeom prst="line">
              <a:avLst/>
            </a:prstGeom>
            <a:noFill/>
            <a:ln w="12700" cap="sq">
              <a:solidFill>
                <a:schemeClr val="accent1">
                  <a:alpha val="30000"/>
                </a:schemeClr>
              </a:solidFill>
              <a:miter/>
            </a:ln>
          </p:spPr>
        </p:cxnSp>
      </p:grpSp>
      <p:sp>
        <p:nvSpPr>
          <p:cNvPr id="14" name="标题 1"/>
          <p:cNvSpPr txBox="1"/>
          <p:nvPr/>
        </p:nvSpPr>
        <p:spPr>
          <a:xfrm>
            <a:off x="8310721" y="2300145"/>
            <a:ext cx="3049500" cy="198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防火墙配置实践环节知识点包括：规则设定、访问控制、日志监控、策略优化。教学内容涵盖配置步骤、安全策略设计与测试验证方法。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817100" y="1462200"/>
            <a:ext cx="3061700" cy="6316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网络攻防演练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4563600" y="1462200"/>
            <a:ext cx="3061700" cy="6316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安全协议分析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>
            <a:off x="8310100" y="1462200"/>
            <a:ext cx="3061700" cy="6316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防火墙配置实践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>
            <a:off x="9483166" y="5351054"/>
            <a:ext cx="723900" cy="723900"/>
          </a:xfrm>
          <a:prstGeom prst="ellipse">
            <a:avLst/>
          </a:prstGeom>
          <a:noFill/>
          <a:ln w="1905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9624621" y="5509030"/>
            <a:ext cx="440991" cy="407947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0355886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500789 w 500789"/>
              <a:gd name="connsiteY1" fmla="*/ 34586 h 69172"/>
              <a:gd name="connsiteX2" fmla="*/ 486641 w 500789"/>
              <a:gd name="connsiteY2" fmla="*/ 48734 h 69172"/>
              <a:gd name="connsiteX3" fmla="*/ 472493 w 500789"/>
              <a:gd name="connsiteY3" fmla="*/ 34586 h 69172"/>
              <a:gd name="connsiteX4" fmla="*/ 486641 w 500789"/>
              <a:gd name="connsiteY4" fmla="*/ 20438 h 69172"/>
              <a:gd name="connsiteX5" fmla="*/ 389354 w 500789"/>
              <a:gd name="connsiteY5" fmla="*/ 14935 h 69172"/>
              <a:gd name="connsiteX6" fmla="*/ 409006 w 500789"/>
              <a:gd name="connsiteY6" fmla="*/ 34587 h 69172"/>
              <a:gd name="connsiteX7" fmla="*/ 389354 w 500789"/>
              <a:gd name="connsiteY7" fmla="*/ 54239 h 69172"/>
              <a:gd name="connsiteX8" fmla="*/ 369702 w 500789"/>
              <a:gd name="connsiteY8" fmla="*/ 34587 h 69172"/>
              <a:gd name="connsiteX9" fmla="*/ 389354 w 500789"/>
              <a:gd name="connsiteY9" fmla="*/ 14935 h 69172"/>
              <a:gd name="connsiteX10" fmla="*/ 281256 w 500789"/>
              <a:gd name="connsiteY10" fmla="*/ 9629 h 69172"/>
              <a:gd name="connsiteX11" fmla="*/ 306213 w 500789"/>
              <a:gd name="connsiteY11" fmla="*/ 34586 h 69172"/>
              <a:gd name="connsiteX12" fmla="*/ 281256 w 500789"/>
              <a:gd name="connsiteY12" fmla="*/ 59543 h 69172"/>
              <a:gd name="connsiteX13" fmla="*/ 256299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92811 w 500789"/>
              <a:gd name="connsiteY16" fmla="*/ 34587 h 69172"/>
              <a:gd name="connsiteX17" fmla="*/ 162736 w 500789"/>
              <a:gd name="connsiteY17" fmla="*/ 64662 h 69172"/>
              <a:gd name="connsiteX18" fmla="*/ 13266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69172 w 500789"/>
              <a:gd name="connsiteY21" fmla="*/ 34586 h 69172"/>
              <a:gd name="connsiteX22" fmla="*/ 34586 w 500789"/>
              <a:gd name="connsiteY22" fmla="*/ 69172 h 69172"/>
              <a:gd name="connsiteX23" fmla="*/ 0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94455" y="20438"/>
                  <a:pt x="500789" y="26772"/>
                  <a:pt x="500789" y="34586"/>
                </a:cubicBezTo>
                <a:cubicBezTo>
                  <a:pt x="500789" y="42400"/>
                  <a:pt x="494455" y="48734"/>
                  <a:pt x="486641" y="48734"/>
                </a:cubicBezTo>
                <a:cubicBezTo>
                  <a:pt x="478827" y="48734"/>
                  <a:pt x="472493" y="42400"/>
                  <a:pt x="472493" y="34586"/>
                </a:cubicBezTo>
                <a:cubicBezTo>
                  <a:pt x="472493" y="26772"/>
                  <a:pt x="478827" y="20438"/>
                  <a:pt x="486641" y="20438"/>
                </a:cubicBezTo>
                <a:close/>
                <a:moveTo>
                  <a:pt x="389354" y="14935"/>
                </a:moveTo>
                <a:cubicBezTo>
                  <a:pt x="400207" y="14935"/>
                  <a:pt x="409006" y="23734"/>
                  <a:pt x="409006" y="34587"/>
                </a:cubicBezTo>
                <a:cubicBezTo>
                  <a:pt x="409006" y="45440"/>
                  <a:pt x="400207" y="54239"/>
                  <a:pt x="389354" y="54239"/>
                </a:cubicBezTo>
                <a:cubicBezTo>
                  <a:pt x="378501" y="54239"/>
                  <a:pt x="369702" y="45440"/>
                  <a:pt x="369702" y="34587"/>
                </a:cubicBezTo>
                <a:cubicBezTo>
                  <a:pt x="369702" y="23734"/>
                  <a:pt x="378501" y="14935"/>
                  <a:pt x="389354" y="14935"/>
                </a:cubicBezTo>
                <a:close/>
                <a:moveTo>
                  <a:pt x="281256" y="9629"/>
                </a:moveTo>
                <a:cubicBezTo>
                  <a:pt x="295039" y="9629"/>
                  <a:pt x="306213" y="20803"/>
                  <a:pt x="306213" y="34586"/>
                </a:cubicBezTo>
                <a:cubicBezTo>
                  <a:pt x="306213" y="48369"/>
                  <a:pt x="295039" y="59543"/>
                  <a:pt x="281256" y="59543"/>
                </a:cubicBezTo>
                <a:cubicBezTo>
                  <a:pt x="267473" y="59543"/>
                  <a:pt x="256299" y="48369"/>
                  <a:pt x="256299" y="34586"/>
                </a:cubicBezTo>
                <a:cubicBezTo>
                  <a:pt x="256299" y="20803"/>
                  <a:pt x="267473" y="9629"/>
                  <a:pt x="281256" y="9629"/>
                </a:cubicBezTo>
                <a:close/>
                <a:moveTo>
                  <a:pt x="162736" y="4512"/>
                </a:moveTo>
                <a:cubicBezTo>
                  <a:pt x="179346" y="4512"/>
                  <a:pt x="192811" y="17977"/>
                  <a:pt x="192811" y="34587"/>
                </a:cubicBezTo>
                <a:cubicBezTo>
                  <a:pt x="192811" y="51197"/>
                  <a:pt x="179346" y="64662"/>
                  <a:pt x="162736" y="64662"/>
                </a:cubicBezTo>
                <a:cubicBezTo>
                  <a:pt x="146126" y="64662"/>
                  <a:pt x="132661" y="51197"/>
                  <a:pt x="132661" y="34587"/>
                </a:cubicBezTo>
                <a:cubicBezTo>
                  <a:pt x="132661" y="17977"/>
                  <a:pt x="146126" y="4512"/>
                  <a:pt x="162736" y="4512"/>
                </a:cubicBezTo>
                <a:close/>
                <a:moveTo>
                  <a:pt x="34586" y="0"/>
                </a:moveTo>
                <a:cubicBezTo>
                  <a:pt x="53687" y="0"/>
                  <a:pt x="69172" y="15485"/>
                  <a:pt x="69172" y="34586"/>
                </a:cubicBezTo>
                <a:cubicBezTo>
                  <a:pt x="69172" y="53687"/>
                  <a:pt x="53687" y="69172"/>
                  <a:pt x="34586" y="69172"/>
                </a:cubicBezTo>
                <a:cubicBezTo>
                  <a:pt x="15485" y="69172"/>
                  <a:pt x="0" y="53687"/>
                  <a:pt x="0" y="34586"/>
                </a:cubicBezTo>
                <a:cubicBezTo>
                  <a:pt x="0" y="15485"/>
                  <a:pt x="15485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flipH="1">
            <a:off x="8814267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472493 w 500789"/>
              <a:gd name="connsiteY1" fmla="*/ 34586 h 69172"/>
              <a:gd name="connsiteX2" fmla="*/ 486641 w 500789"/>
              <a:gd name="connsiteY2" fmla="*/ 48734 h 69172"/>
              <a:gd name="connsiteX3" fmla="*/ 500789 w 500789"/>
              <a:gd name="connsiteY3" fmla="*/ 34586 h 69172"/>
              <a:gd name="connsiteX4" fmla="*/ 486641 w 500789"/>
              <a:gd name="connsiteY4" fmla="*/ 20438 h 69172"/>
              <a:gd name="connsiteX5" fmla="*/ 389353 w 500789"/>
              <a:gd name="connsiteY5" fmla="*/ 14935 h 69172"/>
              <a:gd name="connsiteX6" fmla="*/ 369701 w 500789"/>
              <a:gd name="connsiteY6" fmla="*/ 34587 h 69172"/>
              <a:gd name="connsiteX7" fmla="*/ 389353 w 500789"/>
              <a:gd name="connsiteY7" fmla="*/ 54239 h 69172"/>
              <a:gd name="connsiteX8" fmla="*/ 409005 w 500789"/>
              <a:gd name="connsiteY8" fmla="*/ 34587 h 69172"/>
              <a:gd name="connsiteX9" fmla="*/ 389353 w 500789"/>
              <a:gd name="connsiteY9" fmla="*/ 14935 h 69172"/>
              <a:gd name="connsiteX10" fmla="*/ 281256 w 500789"/>
              <a:gd name="connsiteY10" fmla="*/ 9629 h 69172"/>
              <a:gd name="connsiteX11" fmla="*/ 256299 w 500789"/>
              <a:gd name="connsiteY11" fmla="*/ 34586 h 69172"/>
              <a:gd name="connsiteX12" fmla="*/ 281256 w 500789"/>
              <a:gd name="connsiteY12" fmla="*/ 59543 h 69172"/>
              <a:gd name="connsiteX13" fmla="*/ 306213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32661 w 500789"/>
              <a:gd name="connsiteY16" fmla="*/ 34587 h 69172"/>
              <a:gd name="connsiteX17" fmla="*/ 162736 w 500789"/>
              <a:gd name="connsiteY17" fmla="*/ 64662 h 69172"/>
              <a:gd name="connsiteX18" fmla="*/ 19281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0 w 500789"/>
              <a:gd name="connsiteY21" fmla="*/ 34586 h 69172"/>
              <a:gd name="connsiteX22" fmla="*/ 34586 w 500789"/>
              <a:gd name="connsiteY22" fmla="*/ 69172 h 69172"/>
              <a:gd name="connsiteX23" fmla="*/ 69172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78827" y="20438"/>
                  <a:pt x="472493" y="26772"/>
                  <a:pt x="472493" y="34586"/>
                </a:cubicBezTo>
                <a:cubicBezTo>
                  <a:pt x="472493" y="42400"/>
                  <a:pt x="478827" y="48734"/>
                  <a:pt x="486641" y="48734"/>
                </a:cubicBezTo>
                <a:cubicBezTo>
                  <a:pt x="494455" y="48734"/>
                  <a:pt x="500789" y="42400"/>
                  <a:pt x="500789" y="34586"/>
                </a:cubicBezTo>
                <a:cubicBezTo>
                  <a:pt x="500789" y="26772"/>
                  <a:pt x="494455" y="20438"/>
                  <a:pt x="486641" y="20438"/>
                </a:cubicBezTo>
                <a:close/>
                <a:moveTo>
                  <a:pt x="389353" y="14935"/>
                </a:moveTo>
                <a:cubicBezTo>
                  <a:pt x="378500" y="14935"/>
                  <a:pt x="369701" y="23734"/>
                  <a:pt x="369701" y="34587"/>
                </a:cubicBezTo>
                <a:cubicBezTo>
                  <a:pt x="369701" y="45440"/>
                  <a:pt x="378500" y="54239"/>
                  <a:pt x="389353" y="54239"/>
                </a:cubicBezTo>
                <a:cubicBezTo>
                  <a:pt x="400206" y="54239"/>
                  <a:pt x="409005" y="45440"/>
                  <a:pt x="409005" y="34587"/>
                </a:cubicBezTo>
                <a:cubicBezTo>
                  <a:pt x="409005" y="23734"/>
                  <a:pt x="400206" y="14935"/>
                  <a:pt x="389353" y="14935"/>
                </a:cubicBezTo>
                <a:close/>
                <a:moveTo>
                  <a:pt x="281256" y="9629"/>
                </a:moveTo>
                <a:cubicBezTo>
                  <a:pt x="267473" y="9629"/>
                  <a:pt x="256299" y="20803"/>
                  <a:pt x="256299" y="34586"/>
                </a:cubicBezTo>
                <a:cubicBezTo>
                  <a:pt x="256299" y="48369"/>
                  <a:pt x="267473" y="59543"/>
                  <a:pt x="281256" y="59543"/>
                </a:cubicBezTo>
                <a:cubicBezTo>
                  <a:pt x="295039" y="59543"/>
                  <a:pt x="306213" y="48369"/>
                  <a:pt x="306213" y="34586"/>
                </a:cubicBezTo>
                <a:cubicBezTo>
                  <a:pt x="306213" y="20803"/>
                  <a:pt x="295039" y="9629"/>
                  <a:pt x="281256" y="9629"/>
                </a:cubicBezTo>
                <a:close/>
                <a:moveTo>
                  <a:pt x="162736" y="4512"/>
                </a:moveTo>
                <a:cubicBezTo>
                  <a:pt x="146126" y="4512"/>
                  <a:pt x="132661" y="17977"/>
                  <a:pt x="132661" y="34587"/>
                </a:cubicBezTo>
                <a:cubicBezTo>
                  <a:pt x="132661" y="51197"/>
                  <a:pt x="146126" y="64662"/>
                  <a:pt x="162736" y="64662"/>
                </a:cubicBezTo>
                <a:cubicBezTo>
                  <a:pt x="179346" y="64662"/>
                  <a:pt x="192811" y="51197"/>
                  <a:pt x="192811" y="34587"/>
                </a:cubicBezTo>
                <a:cubicBezTo>
                  <a:pt x="192811" y="17977"/>
                  <a:pt x="179346" y="4512"/>
                  <a:pt x="162736" y="4512"/>
                </a:cubicBezTo>
                <a:close/>
                <a:moveTo>
                  <a:pt x="34586" y="0"/>
                </a:moveTo>
                <a:cubicBezTo>
                  <a:pt x="15485" y="0"/>
                  <a:pt x="0" y="15485"/>
                  <a:pt x="0" y="34586"/>
                </a:cubicBezTo>
                <a:cubicBezTo>
                  <a:pt x="0" y="53687"/>
                  <a:pt x="15485" y="69172"/>
                  <a:pt x="34586" y="69172"/>
                </a:cubicBezTo>
                <a:cubicBezTo>
                  <a:pt x="53687" y="69172"/>
                  <a:pt x="69172" y="53687"/>
                  <a:pt x="69172" y="34586"/>
                </a:cubicBezTo>
                <a:cubicBezTo>
                  <a:pt x="69172" y="15485"/>
                  <a:pt x="53687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V="1">
            <a:off x="9567594" y="5043738"/>
            <a:ext cx="555044" cy="335426"/>
          </a:xfrm>
          <a:custGeom>
            <a:avLst/>
            <a:gdLst>
              <a:gd name="connsiteX0" fmla="*/ 416283 w 555044"/>
              <a:gd name="connsiteY0" fmla="*/ 0 h 335426"/>
              <a:gd name="connsiteX1" fmla="*/ 416283 w 555044"/>
              <a:gd name="connsiteY1" fmla="*/ 164112 h 335426"/>
              <a:gd name="connsiteX2" fmla="*/ 555044 w 555044"/>
              <a:gd name="connsiteY2" fmla="*/ 164112 h 335426"/>
              <a:gd name="connsiteX3" fmla="*/ 277522 w 555044"/>
              <a:gd name="connsiteY3" fmla="*/ 335426 h 335426"/>
              <a:gd name="connsiteX4" fmla="*/ 0 w 555044"/>
              <a:gd name="connsiteY4" fmla="*/ 164112 h 335426"/>
              <a:gd name="connsiteX5" fmla="*/ 138761 w 555044"/>
              <a:gd name="connsiteY5" fmla="*/ 164112 h 335426"/>
              <a:gd name="connsiteX6" fmla="*/ 138761 w 555044"/>
              <a:gd name="connsiteY6" fmla="*/ 0 h 335426"/>
              <a:gd name="connsiteX7" fmla="*/ 204577 w 555044"/>
              <a:gd name="connsiteY7" fmla="*/ 20431 h 335426"/>
              <a:gd name="connsiteX8" fmla="*/ 277522 w 555044"/>
              <a:gd name="connsiteY8" fmla="*/ 27784 h 335426"/>
              <a:gd name="connsiteX9" fmla="*/ 350468 w 555044"/>
              <a:gd name="connsiteY9" fmla="*/ 20431 h 335426"/>
            </a:gdLst>
            <a:ahLst/>
            <a:cxnLst/>
            <a:rect l="l" t="t" r="r" b="b"/>
            <a:pathLst>
              <a:path w="555044" h="335426">
                <a:moveTo>
                  <a:pt x="416283" y="0"/>
                </a:moveTo>
                <a:lnTo>
                  <a:pt x="416283" y="164112"/>
                </a:lnTo>
                <a:lnTo>
                  <a:pt x="555044" y="164112"/>
                </a:lnTo>
                <a:lnTo>
                  <a:pt x="277522" y="335426"/>
                </a:lnTo>
                <a:lnTo>
                  <a:pt x="0" y="164112"/>
                </a:lnTo>
                <a:lnTo>
                  <a:pt x="138761" y="164112"/>
                </a:lnTo>
                <a:lnTo>
                  <a:pt x="138761" y="0"/>
                </a:lnTo>
                <a:lnTo>
                  <a:pt x="204577" y="20431"/>
                </a:lnTo>
                <a:cubicBezTo>
                  <a:pt x="228139" y="25252"/>
                  <a:pt x="252535" y="27784"/>
                  <a:pt x="277522" y="27784"/>
                </a:cubicBezTo>
                <a:cubicBezTo>
                  <a:pt x="302509" y="27784"/>
                  <a:pt x="326905" y="25252"/>
                  <a:pt x="350468" y="20431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5735022" y="5351054"/>
            <a:ext cx="723900" cy="723900"/>
          </a:xfrm>
          <a:prstGeom prst="ellipse">
            <a:avLst/>
          </a:prstGeom>
          <a:noFill/>
          <a:ln w="19050" cap="sq">
            <a:solidFill>
              <a:schemeClr val="accent2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5882463" y="5480640"/>
            <a:ext cx="429017" cy="464730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6610065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500789 w 500789"/>
              <a:gd name="connsiteY1" fmla="*/ 34586 h 69172"/>
              <a:gd name="connsiteX2" fmla="*/ 486641 w 500789"/>
              <a:gd name="connsiteY2" fmla="*/ 48734 h 69172"/>
              <a:gd name="connsiteX3" fmla="*/ 472493 w 500789"/>
              <a:gd name="connsiteY3" fmla="*/ 34586 h 69172"/>
              <a:gd name="connsiteX4" fmla="*/ 486641 w 500789"/>
              <a:gd name="connsiteY4" fmla="*/ 20438 h 69172"/>
              <a:gd name="connsiteX5" fmla="*/ 389354 w 500789"/>
              <a:gd name="connsiteY5" fmla="*/ 14935 h 69172"/>
              <a:gd name="connsiteX6" fmla="*/ 409006 w 500789"/>
              <a:gd name="connsiteY6" fmla="*/ 34587 h 69172"/>
              <a:gd name="connsiteX7" fmla="*/ 389354 w 500789"/>
              <a:gd name="connsiteY7" fmla="*/ 54239 h 69172"/>
              <a:gd name="connsiteX8" fmla="*/ 369702 w 500789"/>
              <a:gd name="connsiteY8" fmla="*/ 34587 h 69172"/>
              <a:gd name="connsiteX9" fmla="*/ 389354 w 500789"/>
              <a:gd name="connsiteY9" fmla="*/ 14935 h 69172"/>
              <a:gd name="connsiteX10" fmla="*/ 281256 w 500789"/>
              <a:gd name="connsiteY10" fmla="*/ 9629 h 69172"/>
              <a:gd name="connsiteX11" fmla="*/ 306213 w 500789"/>
              <a:gd name="connsiteY11" fmla="*/ 34586 h 69172"/>
              <a:gd name="connsiteX12" fmla="*/ 281256 w 500789"/>
              <a:gd name="connsiteY12" fmla="*/ 59543 h 69172"/>
              <a:gd name="connsiteX13" fmla="*/ 256299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92811 w 500789"/>
              <a:gd name="connsiteY16" fmla="*/ 34587 h 69172"/>
              <a:gd name="connsiteX17" fmla="*/ 162736 w 500789"/>
              <a:gd name="connsiteY17" fmla="*/ 64662 h 69172"/>
              <a:gd name="connsiteX18" fmla="*/ 13266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69172 w 500789"/>
              <a:gd name="connsiteY21" fmla="*/ 34586 h 69172"/>
              <a:gd name="connsiteX22" fmla="*/ 34586 w 500789"/>
              <a:gd name="connsiteY22" fmla="*/ 69172 h 69172"/>
              <a:gd name="connsiteX23" fmla="*/ 0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94455" y="20438"/>
                  <a:pt x="500789" y="26772"/>
                  <a:pt x="500789" y="34586"/>
                </a:cubicBezTo>
                <a:cubicBezTo>
                  <a:pt x="500789" y="42400"/>
                  <a:pt x="494455" y="48734"/>
                  <a:pt x="486641" y="48734"/>
                </a:cubicBezTo>
                <a:cubicBezTo>
                  <a:pt x="478827" y="48734"/>
                  <a:pt x="472493" y="42400"/>
                  <a:pt x="472493" y="34586"/>
                </a:cubicBezTo>
                <a:cubicBezTo>
                  <a:pt x="472493" y="26772"/>
                  <a:pt x="478827" y="20438"/>
                  <a:pt x="486641" y="20438"/>
                </a:cubicBezTo>
                <a:close/>
                <a:moveTo>
                  <a:pt x="389354" y="14935"/>
                </a:moveTo>
                <a:cubicBezTo>
                  <a:pt x="400207" y="14935"/>
                  <a:pt x="409006" y="23734"/>
                  <a:pt x="409006" y="34587"/>
                </a:cubicBezTo>
                <a:cubicBezTo>
                  <a:pt x="409006" y="45440"/>
                  <a:pt x="400207" y="54239"/>
                  <a:pt x="389354" y="54239"/>
                </a:cubicBezTo>
                <a:cubicBezTo>
                  <a:pt x="378501" y="54239"/>
                  <a:pt x="369702" y="45440"/>
                  <a:pt x="369702" y="34587"/>
                </a:cubicBezTo>
                <a:cubicBezTo>
                  <a:pt x="369702" y="23734"/>
                  <a:pt x="378501" y="14935"/>
                  <a:pt x="389354" y="14935"/>
                </a:cubicBezTo>
                <a:close/>
                <a:moveTo>
                  <a:pt x="281256" y="9629"/>
                </a:moveTo>
                <a:cubicBezTo>
                  <a:pt x="295039" y="9629"/>
                  <a:pt x="306213" y="20803"/>
                  <a:pt x="306213" y="34586"/>
                </a:cubicBezTo>
                <a:cubicBezTo>
                  <a:pt x="306213" y="48369"/>
                  <a:pt x="295039" y="59543"/>
                  <a:pt x="281256" y="59543"/>
                </a:cubicBezTo>
                <a:cubicBezTo>
                  <a:pt x="267473" y="59543"/>
                  <a:pt x="256299" y="48369"/>
                  <a:pt x="256299" y="34586"/>
                </a:cubicBezTo>
                <a:cubicBezTo>
                  <a:pt x="256299" y="20803"/>
                  <a:pt x="267473" y="9629"/>
                  <a:pt x="281256" y="9629"/>
                </a:cubicBezTo>
                <a:close/>
                <a:moveTo>
                  <a:pt x="162736" y="4512"/>
                </a:moveTo>
                <a:cubicBezTo>
                  <a:pt x="179346" y="4512"/>
                  <a:pt x="192811" y="17977"/>
                  <a:pt x="192811" y="34587"/>
                </a:cubicBezTo>
                <a:cubicBezTo>
                  <a:pt x="192811" y="51197"/>
                  <a:pt x="179346" y="64662"/>
                  <a:pt x="162736" y="64662"/>
                </a:cubicBezTo>
                <a:cubicBezTo>
                  <a:pt x="146126" y="64662"/>
                  <a:pt x="132661" y="51197"/>
                  <a:pt x="132661" y="34587"/>
                </a:cubicBezTo>
                <a:cubicBezTo>
                  <a:pt x="132661" y="17977"/>
                  <a:pt x="146126" y="4512"/>
                  <a:pt x="162736" y="4512"/>
                </a:cubicBezTo>
                <a:close/>
                <a:moveTo>
                  <a:pt x="34586" y="0"/>
                </a:moveTo>
                <a:cubicBezTo>
                  <a:pt x="53687" y="0"/>
                  <a:pt x="69172" y="15485"/>
                  <a:pt x="69172" y="34586"/>
                </a:cubicBezTo>
                <a:cubicBezTo>
                  <a:pt x="69172" y="53687"/>
                  <a:pt x="53687" y="69172"/>
                  <a:pt x="34586" y="69172"/>
                </a:cubicBezTo>
                <a:cubicBezTo>
                  <a:pt x="15485" y="69172"/>
                  <a:pt x="0" y="53687"/>
                  <a:pt x="0" y="34586"/>
                </a:cubicBezTo>
                <a:cubicBezTo>
                  <a:pt x="0" y="15485"/>
                  <a:pt x="15485" y="0"/>
                  <a:pt x="34586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flipH="1">
            <a:off x="5068446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472493 w 500789"/>
              <a:gd name="connsiteY1" fmla="*/ 34586 h 69172"/>
              <a:gd name="connsiteX2" fmla="*/ 486641 w 500789"/>
              <a:gd name="connsiteY2" fmla="*/ 48734 h 69172"/>
              <a:gd name="connsiteX3" fmla="*/ 500789 w 500789"/>
              <a:gd name="connsiteY3" fmla="*/ 34586 h 69172"/>
              <a:gd name="connsiteX4" fmla="*/ 486641 w 500789"/>
              <a:gd name="connsiteY4" fmla="*/ 20438 h 69172"/>
              <a:gd name="connsiteX5" fmla="*/ 389353 w 500789"/>
              <a:gd name="connsiteY5" fmla="*/ 14935 h 69172"/>
              <a:gd name="connsiteX6" fmla="*/ 369701 w 500789"/>
              <a:gd name="connsiteY6" fmla="*/ 34587 h 69172"/>
              <a:gd name="connsiteX7" fmla="*/ 389353 w 500789"/>
              <a:gd name="connsiteY7" fmla="*/ 54239 h 69172"/>
              <a:gd name="connsiteX8" fmla="*/ 409005 w 500789"/>
              <a:gd name="connsiteY8" fmla="*/ 34587 h 69172"/>
              <a:gd name="connsiteX9" fmla="*/ 389353 w 500789"/>
              <a:gd name="connsiteY9" fmla="*/ 14935 h 69172"/>
              <a:gd name="connsiteX10" fmla="*/ 281256 w 500789"/>
              <a:gd name="connsiteY10" fmla="*/ 9629 h 69172"/>
              <a:gd name="connsiteX11" fmla="*/ 256299 w 500789"/>
              <a:gd name="connsiteY11" fmla="*/ 34586 h 69172"/>
              <a:gd name="connsiteX12" fmla="*/ 281256 w 500789"/>
              <a:gd name="connsiteY12" fmla="*/ 59543 h 69172"/>
              <a:gd name="connsiteX13" fmla="*/ 306213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32661 w 500789"/>
              <a:gd name="connsiteY16" fmla="*/ 34587 h 69172"/>
              <a:gd name="connsiteX17" fmla="*/ 162736 w 500789"/>
              <a:gd name="connsiteY17" fmla="*/ 64662 h 69172"/>
              <a:gd name="connsiteX18" fmla="*/ 19281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0 w 500789"/>
              <a:gd name="connsiteY21" fmla="*/ 34586 h 69172"/>
              <a:gd name="connsiteX22" fmla="*/ 34586 w 500789"/>
              <a:gd name="connsiteY22" fmla="*/ 69172 h 69172"/>
              <a:gd name="connsiteX23" fmla="*/ 69172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78827" y="20438"/>
                  <a:pt x="472493" y="26772"/>
                  <a:pt x="472493" y="34586"/>
                </a:cubicBezTo>
                <a:cubicBezTo>
                  <a:pt x="472493" y="42400"/>
                  <a:pt x="478827" y="48734"/>
                  <a:pt x="486641" y="48734"/>
                </a:cubicBezTo>
                <a:cubicBezTo>
                  <a:pt x="494455" y="48734"/>
                  <a:pt x="500789" y="42400"/>
                  <a:pt x="500789" y="34586"/>
                </a:cubicBezTo>
                <a:cubicBezTo>
                  <a:pt x="500789" y="26772"/>
                  <a:pt x="494455" y="20438"/>
                  <a:pt x="486641" y="20438"/>
                </a:cubicBezTo>
                <a:close/>
                <a:moveTo>
                  <a:pt x="389353" y="14935"/>
                </a:moveTo>
                <a:cubicBezTo>
                  <a:pt x="378500" y="14935"/>
                  <a:pt x="369701" y="23734"/>
                  <a:pt x="369701" y="34587"/>
                </a:cubicBezTo>
                <a:cubicBezTo>
                  <a:pt x="369701" y="45440"/>
                  <a:pt x="378500" y="54239"/>
                  <a:pt x="389353" y="54239"/>
                </a:cubicBezTo>
                <a:cubicBezTo>
                  <a:pt x="400206" y="54239"/>
                  <a:pt x="409005" y="45440"/>
                  <a:pt x="409005" y="34587"/>
                </a:cubicBezTo>
                <a:cubicBezTo>
                  <a:pt x="409005" y="23734"/>
                  <a:pt x="400206" y="14935"/>
                  <a:pt x="389353" y="14935"/>
                </a:cubicBezTo>
                <a:close/>
                <a:moveTo>
                  <a:pt x="281256" y="9629"/>
                </a:moveTo>
                <a:cubicBezTo>
                  <a:pt x="267473" y="9629"/>
                  <a:pt x="256299" y="20803"/>
                  <a:pt x="256299" y="34586"/>
                </a:cubicBezTo>
                <a:cubicBezTo>
                  <a:pt x="256299" y="48369"/>
                  <a:pt x="267473" y="59543"/>
                  <a:pt x="281256" y="59543"/>
                </a:cubicBezTo>
                <a:cubicBezTo>
                  <a:pt x="295039" y="59543"/>
                  <a:pt x="306213" y="48369"/>
                  <a:pt x="306213" y="34586"/>
                </a:cubicBezTo>
                <a:cubicBezTo>
                  <a:pt x="306213" y="20803"/>
                  <a:pt x="295039" y="9629"/>
                  <a:pt x="281256" y="9629"/>
                </a:cubicBezTo>
                <a:close/>
                <a:moveTo>
                  <a:pt x="162736" y="4512"/>
                </a:moveTo>
                <a:cubicBezTo>
                  <a:pt x="146126" y="4512"/>
                  <a:pt x="132661" y="17977"/>
                  <a:pt x="132661" y="34587"/>
                </a:cubicBezTo>
                <a:cubicBezTo>
                  <a:pt x="132661" y="51197"/>
                  <a:pt x="146126" y="64662"/>
                  <a:pt x="162736" y="64662"/>
                </a:cubicBezTo>
                <a:cubicBezTo>
                  <a:pt x="179346" y="64662"/>
                  <a:pt x="192811" y="51197"/>
                  <a:pt x="192811" y="34587"/>
                </a:cubicBezTo>
                <a:cubicBezTo>
                  <a:pt x="192811" y="17977"/>
                  <a:pt x="179346" y="4512"/>
                  <a:pt x="162736" y="4512"/>
                </a:cubicBezTo>
                <a:close/>
                <a:moveTo>
                  <a:pt x="34586" y="0"/>
                </a:moveTo>
                <a:cubicBezTo>
                  <a:pt x="15485" y="0"/>
                  <a:pt x="0" y="15485"/>
                  <a:pt x="0" y="34586"/>
                </a:cubicBezTo>
                <a:cubicBezTo>
                  <a:pt x="0" y="53687"/>
                  <a:pt x="15485" y="69172"/>
                  <a:pt x="34586" y="69172"/>
                </a:cubicBezTo>
                <a:cubicBezTo>
                  <a:pt x="53687" y="69172"/>
                  <a:pt x="69172" y="53687"/>
                  <a:pt x="69172" y="34586"/>
                </a:cubicBezTo>
                <a:cubicBezTo>
                  <a:pt x="69172" y="15485"/>
                  <a:pt x="53687" y="0"/>
                  <a:pt x="34586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flipV="1">
            <a:off x="5824800" y="5043738"/>
            <a:ext cx="555044" cy="335426"/>
          </a:xfrm>
          <a:custGeom>
            <a:avLst/>
            <a:gdLst>
              <a:gd name="connsiteX0" fmla="*/ 416283 w 555044"/>
              <a:gd name="connsiteY0" fmla="*/ 0 h 335426"/>
              <a:gd name="connsiteX1" fmla="*/ 416283 w 555044"/>
              <a:gd name="connsiteY1" fmla="*/ 164112 h 335426"/>
              <a:gd name="connsiteX2" fmla="*/ 555044 w 555044"/>
              <a:gd name="connsiteY2" fmla="*/ 164112 h 335426"/>
              <a:gd name="connsiteX3" fmla="*/ 277522 w 555044"/>
              <a:gd name="connsiteY3" fmla="*/ 335426 h 335426"/>
              <a:gd name="connsiteX4" fmla="*/ 0 w 555044"/>
              <a:gd name="connsiteY4" fmla="*/ 164112 h 335426"/>
              <a:gd name="connsiteX5" fmla="*/ 138761 w 555044"/>
              <a:gd name="connsiteY5" fmla="*/ 164112 h 335426"/>
              <a:gd name="connsiteX6" fmla="*/ 138761 w 555044"/>
              <a:gd name="connsiteY6" fmla="*/ 0 h 335426"/>
              <a:gd name="connsiteX7" fmla="*/ 204577 w 555044"/>
              <a:gd name="connsiteY7" fmla="*/ 20431 h 335426"/>
              <a:gd name="connsiteX8" fmla="*/ 277522 w 555044"/>
              <a:gd name="connsiteY8" fmla="*/ 27784 h 335426"/>
              <a:gd name="connsiteX9" fmla="*/ 350468 w 555044"/>
              <a:gd name="connsiteY9" fmla="*/ 20431 h 335426"/>
            </a:gdLst>
            <a:ahLst/>
            <a:cxnLst/>
            <a:rect l="l" t="t" r="r" b="b"/>
            <a:pathLst>
              <a:path w="555044" h="335426">
                <a:moveTo>
                  <a:pt x="416283" y="0"/>
                </a:moveTo>
                <a:lnTo>
                  <a:pt x="416283" y="164112"/>
                </a:lnTo>
                <a:lnTo>
                  <a:pt x="555044" y="164112"/>
                </a:lnTo>
                <a:lnTo>
                  <a:pt x="277522" y="335426"/>
                </a:lnTo>
                <a:lnTo>
                  <a:pt x="0" y="164112"/>
                </a:lnTo>
                <a:lnTo>
                  <a:pt x="138761" y="164112"/>
                </a:lnTo>
                <a:lnTo>
                  <a:pt x="138761" y="0"/>
                </a:lnTo>
                <a:lnTo>
                  <a:pt x="204577" y="20431"/>
                </a:lnTo>
                <a:cubicBezTo>
                  <a:pt x="228139" y="25252"/>
                  <a:pt x="252535" y="27784"/>
                  <a:pt x="277522" y="27784"/>
                </a:cubicBezTo>
                <a:cubicBezTo>
                  <a:pt x="302509" y="27784"/>
                  <a:pt x="326905" y="25252"/>
                  <a:pt x="350468" y="20431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1977353" y="5356537"/>
            <a:ext cx="723900" cy="723900"/>
          </a:xfrm>
          <a:prstGeom prst="ellipse">
            <a:avLst/>
          </a:prstGeom>
          <a:noFill/>
          <a:ln w="1905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2127119" y="5506303"/>
            <a:ext cx="424369" cy="424369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2864244" y="5667917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500789 w 500789"/>
              <a:gd name="connsiteY1" fmla="*/ 34586 h 69172"/>
              <a:gd name="connsiteX2" fmla="*/ 486641 w 500789"/>
              <a:gd name="connsiteY2" fmla="*/ 48734 h 69172"/>
              <a:gd name="connsiteX3" fmla="*/ 472493 w 500789"/>
              <a:gd name="connsiteY3" fmla="*/ 34586 h 69172"/>
              <a:gd name="connsiteX4" fmla="*/ 486641 w 500789"/>
              <a:gd name="connsiteY4" fmla="*/ 20438 h 69172"/>
              <a:gd name="connsiteX5" fmla="*/ 389354 w 500789"/>
              <a:gd name="connsiteY5" fmla="*/ 14935 h 69172"/>
              <a:gd name="connsiteX6" fmla="*/ 409006 w 500789"/>
              <a:gd name="connsiteY6" fmla="*/ 34587 h 69172"/>
              <a:gd name="connsiteX7" fmla="*/ 389354 w 500789"/>
              <a:gd name="connsiteY7" fmla="*/ 54239 h 69172"/>
              <a:gd name="connsiteX8" fmla="*/ 369702 w 500789"/>
              <a:gd name="connsiteY8" fmla="*/ 34587 h 69172"/>
              <a:gd name="connsiteX9" fmla="*/ 389354 w 500789"/>
              <a:gd name="connsiteY9" fmla="*/ 14935 h 69172"/>
              <a:gd name="connsiteX10" fmla="*/ 281256 w 500789"/>
              <a:gd name="connsiteY10" fmla="*/ 9629 h 69172"/>
              <a:gd name="connsiteX11" fmla="*/ 306213 w 500789"/>
              <a:gd name="connsiteY11" fmla="*/ 34586 h 69172"/>
              <a:gd name="connsiteX12" fmla="*/ 281256 w 500789"/>
              <a:gd name="connsiteY12" fmla="*/ 59543 h 69172"/>
              <a:gd name="connsiteX13" fmla="*/ 256299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92811 w 500789"/>
              <a:gd name="connsiteY16" fmla="*/ 34587 h 69172"/>
              <a:gd name="connsiteX17" fmla="*/ 162736 w 500789"/>
              <a:gd name="connsiteY17" fmla="*/ 64662 h 69172"/>
              <a:gd name="connsiteX18" fmla="*/ 13266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69172 w 500789"/>
              <a:gd name="connsiteY21" fmla="*/ 34586 h 69172"/>
              <a:gd name="connsiteX22" fmla="*/ 34586 w 500789"/>
              <a:gd name="connsiteY22" fmla="*/ 69172 h 69172"/>
              <a:gd name="connsiteX23" fmla="*/ 0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94455" y="20438"/>
                  <a:pt x="500789" y="26772"/>
                  <a:pt x="500789" y="34586"/>
                </a:cubicBezTo>
                <a:cubicBezTo>
                  <a:pt x="500789" y="42400"/>
                  <a:pt x="494455" y="48734"/>
                  <a:pt x="486641" y="48734"/>
                </a:cubicBezTo>
                <a:cubicBezTo>
                  <a:pt x="478827" y="48734"/>
                  <a:pt x="472493" y="42400"/>
                  <a:pt x="472493" y="34586"/>
                </a:cubicBezTo>
                <a:cubicBezTo>
                  <a:pt x="472493" y="26772"/>
                  <a:pt x="478827" y="20438"/>
                  <a:pt x="486641" y="20438"/>
                </a:cubicBezTo>
                <a:close/>
                <a:moveTo>
                  <a:pt x="389354" y="14935"/>
                </a:moveTo>
                <a:cubicBezTo>
                  <a:pt x="400207" y="14935"/>
                  <a:pt x="409006" y="23734"/>
                  <a:pt x="409006" y="34587"/>
                </a:cubicBezTo>
                <a:cubicBezTo>
                  <a:pt x="409006" y="45440"/>
                  <a:pt x="400207" y="54239"/>
                  <a:pt x="389354" y="54239"/>
                </a:cubicBezTo>
                <a:cubicBezTo>
                  <a:pt x="378501" y="54239"/>
                  <a:pt x="369702" y="45440"/>
                  <a:pt x="369702" y="34587"/>
                </a:cubicBezTo>
                <a:cubicBezTo>
                  <a:pt x="369702" y="23734"/>
                  <a:pt x="378501" y="14935"/>
                  <a:pt x="389354" y="14935"/>
                </a:cubicBezTo>
                <a:close/>
                <a:moveTo>
                  <a:pt x="281256" y="9629"/>
                </a:moveTo>
                <a:cubicBezTo>
                  <a:pt x="295039" y="9629"/>
                  <a:pt x="306213" y="20803"/>
                  <a:pt x="306213" y="34586"/>
                </a:cubicBezTo>
                <a:cubicBezTo>
                  <a:pt x="306213" y="48369"/>
                  <a:pt x="295039" y="59543"/>
                  <a:pt x="281256" y="59543"/>
                </a:cubicBezTo>
                <a:cubicBezTo>
                  <a:pt x="267473" y="59543"/>
                  <a:pt x="256299" y="48369"/>
                  <a:pt x="256299" y="34586"/>
                </a:cubicBezTo>
                <a:cubicBezTo>
                  <a:pt x="256299" y="20803"/>
                  <a:pt x="267473" y="9629"/>
                  <a:pt x="281256" y="9629"/>
                </a:cubicBezTo>
                <a:close/>
                <a:moveTo>
                  <a:pt x="162736" y="4512"/>
                </a:moveTo>
                <a:cubicBezTo>
                  <a:pt x="179346" y="4512"/>
                  <a:pt x="192811" y="17977"/>
                  <a:pt x="192811" y="34587"/>
                </a:cubicBezTo>
                <a:cubicBezTo>
                  <a:pt x="192811" y="51197"/>
                  <a:pt x="179346" y="64662"/>
                  <a:pt x="162736" y="64662"/>
                </a:cubicBezTo>
                <a:cubicBezTo>
                  <a:pt x="146126" y="64662"/>
                  <a:pt x="132661" y="51197"/>
                  <a:pt x="132661" y="34587"/>
                </a:cubicBezTo>
                <a:cubicBezTo>
                  <a:pt x="132661" y="17977"/>
                  <a:pt x="146126" y="4512"/>
                  <a:pt x="162736" y="4512"/>
                </a:cubicBezTo>
                <a:close/>
                <a:moveTo>
                  <a:pt x="34586" y="0"/>
                </a:moveTo>
                <a:cubicBezTo>
                  <a:pt x="53687" y="0"/>
                  <a:pt x="69172" y="15485"/>
                  <a:pt x="69172" y="34586"/>
                </a:cubicBezTo>
                <a:cubicBezTo>
                  <a:pt x="69172" y="53687"/>
                  <a:pt x="53687" y="69172"/>
                  <a:pt x="34586" y="69172"/>
                </a:cubicBezTo>
                <a:cubicBezTo>
                  <a:pt x="15485" y="69172"/>
                  <a:pt x="0" y="53687"/>
                  <a:pt x="0" y="34586"/>
                </a:cubicBezTo>
                <a:cubicBezTo>
                  <a:pt x="0" y="15485"/>
                  <a:pt x="15485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flipH="1">
            <a:off x="1322625" y="5667917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472493 w 500789"/>
              <a:gd name="connsiteY1" fmla="*/ 34586 h 69172"/>
              <a:gd name="connsiteX2" fmla="*/ 486641 w 500789"/>
              <a:gd name="connsiteY2" fmla="*/ 48734 h 69172"/>
              <a:gd name="connsiteX3" fmla="*/ 500789 w 500789"/>
              <a:gd name="connsiteY3" fmla="*/ 34586 h 69172"/>
              <a:gd name="connsiteX4" fmla="*/ 486641 w 500789"/>
              <a:gd name="connsiteY4" fmla="*/ 20438 h 69172"/>
              <a:gd name="connsiteX5" fmla="*/ 389353 w 500789"/>
              <a:gd name="connsiteY5" fmla="*/ 14935 h 69172"/>
              <a:gd name="connsiteX6" fmla="*/ 369701 w 500789"/>
              <a:gd name="connsiteY6" fmla="*/ 34587 h 69172"/>
              <a:gd name="connsiteX7" fmla="*/ 389353 w 500789"/>
              <a:gd name="connsiteY7" fmla="*/ 54239 h 69172"/>
              <a:gd name="connsiteX8" fmla="*/ 409005 w 500789"/>
              <a:gd name="connsiteY8" fmla="*/ 34587 h 69172"/>
              <a:gd name="connsiteX9" fmla="*/ 389353 w 500789"/>
              <a:gd name="connsiteY9" fmla="*/ 14935 h 69172"/>
              <a:gd name="connsiteX10" fmla="*/ 281256 w 500789"/>
              <a:gd name="connsiteY10" fmla="*/ 9629 h 69172"/>
              <a:gd name="connsiteX11" fmla="*/ 256299 w 500789"/>
              <a:gd name="connsiteY11" fmla="*/ 34586 h 69172"/>
              <a:gd name="connsiteX12" fmla="*/ 281256 w 500789"/>
              <a:gd name="connsiteY12" fmla="*/ 59543 h 69172"/>
              <a:gd name="connsiteX13" fmla="*/ 306213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32661 w 500789"/>
              <a:gd name="connsiteY16" fmla="*/ 34587 h 69172"/>
              <a:gd name="connsiteX17" fmla="*/ 162736 w 500789"/>
              <a:gd name="connsiteY17" fmla="*/ 64662 h 69172"/>
              <a:gd name="connsiteX18" fmla="*/ 19281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0 w 500789"/>
              <a:gd name="connsiteY21" fmla="*/ 34586 h 69172"/>
              <a:gd name="connsiteX22" fmla="*/ 34586 w 500789"/>
              <a:gd name="connsiteY22" fmla="*/ 69172 h 69172"/>
              <a:gd name="connsiteX23" fmla="*/ 69172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78827" y="20438"/>
                  <a:pt x="472493" y="26772"/>
                  <a:pt x="472493" y="34586"/>
                </a:cubicBezTo>
                <a:cubicBezTo>
                  <a:pt x="472493" y="42400"/>
                  <a:pt x="478827" y="48734"/>
                  <a:pt x="486641" y="48734"/>
                </a:cubicBezTo>
                <a:cubicBezTo>
                  <a:pt x="494455" y="48734"/>
                  <a:pt x="500789" y="42400"/>
                  <a:pt x="500789" y="34586"/>
                </a:cubicBezTo>
                <a:cubicBezTo>
                  <a:pt x="500789" y="26772"/>
                  <a:pt x="494455" y="20438"/>
                  <a:pt x="486641" y="20438"/>
                </a:cubicBezTo>
                <a:close/>
                <a:moveTo>
                  <a:pt x="389353" y="14935"/>
                </a:moveTo>
                <a:cubicBezTo>
                  <a:pt x="378500" y="14935"/>
                  <a:pt x="369701" y="23734"/>
                  <a:pt x="369701" y="34587"/>
                </a:cubicBezTo>
                <a:cubicBezTo>
                  <a:pt x="369701" y="45440"/>
                  <a:pt x="378500" y="54239"/>
                  <a:pt x="389353" y="54239"/>
                </a:cubicBezTo>
                <a:cubicBezTo>
                  <a:pt x="400206" y="54239"/>
                  <a:pt x="409005" y="45440"/>
                  <a:pt x="409005" y="34587"/>
                </a:cubicBezTo>
                <a:cubicBezTo>
                  <a:pt x="409005" y="23734"/>
                  <a:pt x="400206" y="14935"/>
                  <a:pt x="389353" y="14935"/>
                </a:cubicBezTo>
                <a:close/>
                <a:moveTo>
                  <a:pt x="281256" y="9629"/>
                </a:moveTo>
                <a:cubicBezTo>
                  <a:pt x="267473" y="9629"/>
                  <a:pt x="256299" y="20803"/>
                  <a:pt x="256299" y="34586"/>
                </a:cubicBezTo>
                <a:cubicBezTo>
                  <a:pt x="256299" y="48369"/>
                  <a:pt x="267473" y="59543"/>
                  <a:pt x="281256" y="59543"/>
                </a:cubicBezTo>
                <a:cubicBezTo>
                  <a:pt x="295039" y="59543"/>
                  <a:pt x="306213" y="48369"/>
                  <a:pt x="306213" y="34586"/>
                </a:cubicBezTo>
                <a:cubicBezTo>
                  <a:pt x="306213" y="20803"/>
                  <a:pt x="295039" y="9629"/>
                  <a:pt x="281256" y="9629"/>
                </a:cubicBezTo>
                <a:close/>
                <a:moveTo>
                  <a:pt x="162736" y="4512"/>
                </a:moveTo>
                <a:cubicBezTo>
                  <a:pt x="146126" y="4512"/>
                  <a:pt x="132661" y="17977"/>
                  <a:pt x="132661" y="34587"/>
                </a:cubicBezTo>
                <a:cubicBezTo>
                  <a:pt x="132661" y="51197"/>
                  <a:pt x="146126" y="64662"/>
                  <a:pt x="162736" y="64662"/>
                </a:cubicBezTo>
                <a:cubicBezTo>
                  <a:pt x="179346" y="64662"/>
                  <a:pt x="192811" y="51197"/>
                  <a:pt x="192811" y="34587"/>
                </a:cubicBezTo>
                <a:cubicBezTo>
                  <a:pt x="192811" y="17977"/>
                  <a:pt x="179346" y="4512"/>
                  <a:pt x="162736" y="4512"/>
                </a:cubicBezTo>
                <a:close/>
                <a:moveTo>
                  <a:pt x="34586" y="0"/>
                </a:moveTo>
                <a:cubicBezTo>
                  <a:pt x="15485" y="0"/>
                  <a:pt x="0" y="15485"/>
                  <a:pt x="0" y="34586"/>
                </a:cubicBezTo>
                <a:cubicBezTo>
                  <a:pt x="0" y="53687"/>
                  <a:pt x="15485" y="69172"/>
                  <a:pt x="34586" y="69172"/>
                </a:cubicBezTo>
                <a:cubicBezTo>
                  <a:pt x="53687" y="69172"/>
                  <a:pt x="69172" y="53687"/>
                  <a:pt x="69172" y="34586"/>
                </a:cubicBezTo>
                <a:cubicBezTo>
                  <a:pt x="69172" y="15485"/>
                  <a:pt x="53687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flipV="1">
            <a:off x="2061781" y="5049221"/>
            <a:ext cx="555044" cy="335426"/>
          </a:xfrm>
          <a:custGeom>
            <a:avLst/>
            <a:gdLst>
              <a:gd name="connsiteX0" fmla="*/ 416283 w 555044"/>
              <a:gd name="connsiteY0" fmla="*/ 0 h 335426"/>
              <a:gd name="connsiteX1" fmla="*/ 416283 w 555044"/>
              <a:gd name="connsiteY1" fmla="*/ 164112 h 335426"/>
              <a:gd name="connsiteX2" fmla="*/ 555044 w 555044"/>
              <a:gd name="connsiteY2" fmla="*/ 164112 h 335426"/>
              <a:gd name="connsiteX3" fmla="*/ 277522 w 555044"/>
              <a:gd name="connsiteY3" fmla="*/ 335426 h 335426"/>
              <a:gd name="connsiteX4" fmla="*/ 0 w 555044"/>
              <a:gd name="connsiteY4" fmla="*/ 164112 h 335426"/>
              <a:gd name="connsiteX5" fmla="*/ 138761 w 555044"/>
              <a:gd name="connsiteY5" fmla="*/ 164112 h 335426"/>
              <a:gd name="connsiteX6" fmla="*/ 138761 w 555044"/>
              <a:gd name="connsiteY6" fmla="*/ 0 h 335426"/>
              <a:gd name="connsiteX7" fmla="*/ 204577 w 555044"/>
              <a:gd name="connsiteY7" fmla="*/ 20431 h 335426"/>
              <a:gd name="connsiteX8" fmla="*/ 277522 w 555044"/>
              <a:gd name="connsiteY8" fmla="*/ 27784 h 335426"/>
              <a:gd name="connsiteX9" fmla="*/ 350468 w 555044"/>
              <a:gd name="connsiteY9" fmla="*/ 20431 h 335426"/>
            </a:gdLst>
            <a:ahLst/>
            <a:cxnLst/>
            <a:rect l="l" t="t" r="r" b="b"/>
            <a:pathLst>
              <a:path w="555044" h="335426">
                <a:moveTo>
                  <a:pt x="416283" y="0"/>
                </a:moveTo>
                <a:lnTo>
                  <a:pt x="416283" y="164112"/>
                </a:lnTo>
                <a:lnTo>
                  <a:pt x="555044" y="164112"/>
                </a:lnTo>
                <a:lnTo>
                  <a:pt x="277522" y="335426"/>
                </a:lnTo>
                <a:lnTo>
                  <a:pt x="0" y="164112"/>
                </a:lnTo>
                <a:lnTo>
                  <a:pt x="138761" y="164112"/>
                </a:lnTo>
                <a:lnTo>
                  <a:pt x="138761" y="0"/>
                </a:lnTo>
                <a:lnTo>
                  <a:pt x="204577" y="20431"/>
                </a:lnTo>
                <a:cubicBezTo>
                  <a:pt x="228139" y="25252"/>
                  <a:pt x="252535" y="27784"/>
                  <a:pt x="277522" y="27784"/>
                </a:cubicBezTo>
                <a:cubicBezTo>
                  <a:pt x="302509" y="27784"/>
                  <a:pt x="326905" y="25252"/>
                  <a:pt x="350468" y="20431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网络安全实践</a:t>
            </a:r>
            <a:endParaRPr kumimoji="1" lang="zh-CN" altLang="en-US" dirty="0"/>
          </a:p>
        </p:txBody>
      </p:sp>
      <p:sp>
        <p:nvSpPr>
          <p:cNvPr id="35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469650" y="1352780"/>
            <a:ext cx="3240000" cy="4538726"/>
          </a:xfrm>
          <a:custGeom>
            <a:avLst/>
            <a:gdLst>
              <a:gd name="connsiteX0" fmla="*/ 0 w 2736305"/>
              <a:gd name="connsiteY0" fmla="*/ 0 h 4538726"/>
              <a:gd name="connsiteX1" fmla="*/ 2736305 w 2736305"/>
              <a:gd name="connsiteY1" fmla="*/ 0 h 4538726"/>
              <a:gd name="connsiteX2" fmla="*/ 2736305 w 2736305"/>
              <a:gd name="connsiteY2" fmla="*/ 415323 h 4538726"/>
              <a:gd name="connsiteX3" fmla="*/ 2736305 w 2736305"/>
              <a:gd name="connsiteY3" fmla="*/ 4030627 h 4538726"/>
              <a:gd name="connsiteX4" fmla="*/ 2736305 w 2736305"/>
              <a:gd name="connsiteY4" fmla="*/ 4445950 h 4538726"/>
              <a:gd name="connsiteX5" fmla="*/ 2681199 w 2736305"/>
              <a:gd name="connsiteY5" fmla="*/ 4538726 h 4538726"/>
              <a:gd name="connsiteX6" fmla="*/ 55106 w 2736305"/>
              <a:gd name="connsiteY6" fmla="*/ 4538726 h 4538726"/>
              <a:gd name="connsiteX7" fmla="*/ 0 w 2736305"/>
              <a:gd name="connsiteY7" fmla="*/ 4445950 h 4538726"/>
              <a:gd name="connsiteX8" fmla="*/ 0 w 2736305"/>
              <a:gd name="connsiteY8" fmla="*/ 4030627 h 4538726"/>
              <a:gd name="connsiteX9" fmla="*/ 0 w 2736305"/>
              <a:gd name="connsiteY9" fmla="*/ 415323 h 4538726"/>
            </a:gdLst>
            <a:ahLst/>
            <a:cxnLst/>
            <a:rect l="l" t="t" r="r" b="b"/>
            <a:pathLst>
              <a:path w="2736305" h="4538726">
                <a:moveTo>
                  <a:pt x="0" y="0"/>
                </a:moveTo>
                <a:lnTo>
                  <a:pt x="2736305" y="0"/>
                </a:lnTo>
                <a:lnTo>
                  <a:pt x="2736305" y="415323"/>
                </a:lnTo>
                <a:lnTo>
                  <a:pt x="2736305" y="4030627"/>
                </a:lnTo>
                <a:lnTo>
                  <a:pt x="2736305" y="4445950"/>
                </a:lnTo>
                <a:cubicBezTo>
                  <a:pt x="2736305" y="4497110"/>
                  <a:pt x="2711602" y="4538726"/>
                  <a:pt x="2681199" y="4538726"/>
                </a:cubicBezTo>
                <a:lnTo>
                  <a:pt x="55106" y="4538726"/>
                </a:lnTo>
                <a:cubicBezTo>
                  <a:pt x="24703" y="4538726"/>
                  <a:pt x="0" y="4497110"/>
                  <a:pt x="0" y="4445950"/>
                </a:cubicBezTo>
                <a:lnTo>
                  <a:pt x="0" y="4030627"/>
                </a:lnTo>
                <a:lnTo>
                  <a:pt x="0" y="415323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</p:spPr>
        <p:txBody>
          <a:bodyPr vert="horz" wrap="square" lIns="22860" tIns="45720" rIns="2286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278900" y="2838031"/>
            <a:ext cx="3240000" cy="3053477"/>
          </a:xfrm>
          <a:custGeom>
            <a:avLst/>
            <a:gdLst/>
            <a:ahLst/>
            <a:cxnLst/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114"/>
                </a:lnTo>
                <a:cubicBezTo>
                  <a:pt x="21600" y="21382"/>
                  <a:pt x="21405" y="21600"/>
                  <a:pt x="21165" y="21600"/>
                </a:cubicBezTo>
                <a:lnTo>
                  <a:pt x="435" y="21600"/>
                </a:lnTo>
                <a:cubicBezTo>
                  <a:pt x="195" y="21600"/>
                  <a:pt x="0" y="21382"/>
                  <a:pt x="0" y="21114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9050" cap="flat">
            <a:solidFill>
              <a:schemeClr val="accent1"/>
            </a:solidFill>
            <a:round/>
          </a:ln>
          <a:effectLst/>
        </p:spPr>
        <p:txBody>
          <a:bodyPr vert="horz" wrap="square" lIns="22860" tIns="22860" rIns="2286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278900" y="1352780"/>
            <a:ext cx="3240000" cy="1485250"/>
          </a:xfrm>
          <a:custGeom>
            <a:avLst/>
            <a:gdLst/>
            <a:ahLst/>
            <a:cxnLst/>
            <a:rect l="0" t="0" r="r" b="b"/>
            <a:pathLst>
              <a:path w="21600" h="21600" extrusionOk="0">
                <a:moveTo>
                  <a:pt x="435" y="0"/>
                </a:moveTo>
                <a:lnTo>
                  <a:pt x="21165" y="0"/>
                </a:lnTo>
                <a:cubicBezTo>
                  <a:pt x="21405" y="0"/>
                  <a:pt x="21600" y="387"/>
                  <a:pt x="21600" y="863"/>
                </a:cubicBezTo>
                <a:lnTo>
                  <a:pt x="21600" y="21600"/>
                </a:lnTo>
                <a:lnTo>
                  <a:pt x="0" y="21600"/>
                </a:lnTo>
                <a:lnTo>
                  <a:pt x="0" y="863"/>
                </a:lnTo>
                <a:cubicBezTo>
                  <a:pt x="0" y="387"/>
                  <a:pt x="195" y="0"/>
                  <a:pt x="435" y="0"/>
                </a:cubicBezTo>
                <a:close/>
              </a:path>
            </a:pathLst>
          </a:custGeom>
          <a:solidFill>
            <a:schemeClr val="accent1"/>
          </a:solidFill>
          <a:ln w="25400" cap="flat">
            <a:solidFill>
              <a:schemeClr val="accent1"/>
            </a:solidFill>
            <a:prstDash val="solid"/>
            <a:round/>
          </a:ln>
          <a:effectLst/>
        </p:spPr>
        <p:txBody>
          <a:bodyPr vert="horz" wrap="square" lIns="22860" tIns="22860" rIns="2286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0400" y="2858143"/>
            <a:ext cx="3240000" cy="3053477"/>
          </a:xfrm>
          <a:custGeom>
            <a:avLst/>
            <a:gdLst/>
            <a:ahLst/>
            <a:cxnLst/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114"/>
                </a:lnTo>
                <a:cubicBezTo>
                  <a:pt x="21600" y="21382"/>
                  <a:pt x="21405" y="21600"/>
                  <a:pt x="21165" y="21600"/>
                </a:cubicBezTo>
                <a:lnTo>
                  <a:pt x="435" y="21600"/>
                </a:lnTo>
                <a:cubicBezTo>
                  <a:pt x="195" y="21600"/>
                  <a:pt x="0" y="21382"/>
                  <a:pt x="0" y="21114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9050" cap="flat">
            <a:solidFill>
              <a:schemeClr val="accent1"/>
            </a:solidFill>
            <a:round/>
          </a:ln>
          <a:effectLst/>
        </p:spPr>
        <p:txBody>
          <a:bodyPr vert="horz" wrap="square" lIns="22860" tIns="22860" rIns="2286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60400" y="1352780"/>
            <a:ext cx="3240000" cy="1485250"/>
          </a:xfrm>
          <a:custGeom>
            <a:avLst/>
            <a:gdLst/>
            <a:ahLst/>
            <a:cxnLst/>
            <a:rect l="0" t="0" r="r" b="b"/>
            <a:pathLst>
              <a:path w="21600" h="21600" extrusionOk="0">
                <a:moveTo>
                  <a:pt x="435" y="0"/>
                </a:moveTo>
                <a:lnTo>
                  <a:pt x="21165" y="0"/>
                </a:lnTo>
                <a:cubicBezTo>
                  <a:pt x="21405" y="0"/>
                  <a:pt x="21600" y="387"/>
                  <a:pt x="21600" y="863"/>
                </a:cubicBezTo>
                <a:lnTo>
                  <a:pt x="21600" y="21600"/>
                </a:lnTo>
                <a:lnTo>
                  <a:pt x="0" y="21600"/>
                </a:lnTo>
                <a:lnTo>
                  <a:pt x="0" y="863"/>
                </a:lnTo>
                <a:cubicBezTo>
                  <a:pt x="0" y="387"/>
                  <a:pt x="195" y="0"/>
                  <a:pt x="435" y="0"/>
                </a:cubicBezTo>
                <a:close/>
              </a:path>
            </a:pathLst>
          </a:custGeom>
          <a:solidFill>
            <a:schemeClr val="accent1"/>
          </a:solidFill>
          <a:ln w="25400" cap="flat">
            <a:solidFill>
              <a:schemeClr val="accent1"/>
            </a:solidFill>
            <a:prstDash val="solid"/>
            <a:round/>
          </a:ln>
          <a:effectLst/>
        </p:spPr>
        <p:txBody>
          <a:bodyPr vert="horz" wrap="square" lIns="22860" tIns="22860" rIns="2286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40400" y="3058647"/>
            <a:ext cx="2880000" cy="4933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网络基础讲解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8458900" y="3058647"/>
            <a:ext cx="2880000" cy="4933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小组方案设计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4649650" y="3058647"/>
            <a:ext cx="2880000" cy="4933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云平台实操演练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840400" y="3849612"/>
            <a:ext cx="2880000" cy="19157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/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latin typeface="+mn-ea"/>
              </a:rPr>
              <a:t/>
            </a:r>
            <a:r>
              <a:rPr sz="1400">
                <a:solidFill>
                  <a:srgbClr val="000000"/>
                </a:solidFill>
                <a:latin typeface="+mn-ea"/>
              </a:rPr>
              <a:t>云计算网络基础涵盖虚拟化技术、分布式架构、SDN、NFV及数据中心网络，强调弹性扩展、资源池化和服务交付模式。</a:t>
            </a:r>
          </a:p>
        </p:txBody>
      </p:sp>
      <p:sp>
        <p:nvSpPr>
          <p:cNvPr id="12" name="标题 1"/>
          <p:cNvSpPr txBox="1"/>
          <p:nvPr/>
        </p:nvSpPr>
        <p:spPr>
          <a:xfrm>
            <a:off x="8458900" y="3849612"/>
            <a:ext cx="2880000" cy="19157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/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latin typeface="+mn-ea"/>
              </a:rPr>
              <a:t/>
            </a:r>
            <a:r>
              <a:rPr sz="1400">
                <a:solidFill>
                  <a:srgbClr val="000000"/>
                </a:solidFill>
                <a:latin typeface="+mn-ea"/>
              </a:rPr>
              <a:t>云计算应用小组方案设计涉及虚拟化技术、分布式计算、资源调度、安全策略及服务部署等核心知识点，强调架构设计与实践能力培养。</a:t>
            </a:r>
          </a:p>
        </p:txBody>
      </p:sp>
      <p:sp>
        <p:nvSpPr>
          <p:cNvPr id="13" name="标题 1"/>
          <p:cNvSpPr txBox="1"/>
          <p:nvPr/>
        </p:nvSpPr>
        <p:spPr>
          <a:xfrm>
            <a:off x="4649650" y="3849612"/>
            <a:ext cx="2880000" cy="19157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云计算平台实操演练涵盖虚拟化技术、资源管理、服务部署、安全配置及自动化运维等核心技能，强化云环境下的综合应用能力。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4" name="标题 1"/>
          <p:cNvSpPr txBox="1"/>
          <p:nvPr/>
        </p:nvSpPr>
        <p:spPr>
          <a:xfrm flipV="1">
            <a:off x="2115088" y="3657289"/>
            <a:ext cx="330624" cy="91337"/>
          </a:xfrm>
          <a:prstGeom prst="triangl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V="1">
            <a:off x="9733588" y="3657289"/>
            <a:ext cx="330624" cy="91337"/>
          </a:xfrm>
          <a:prstGeom prst="triangl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V="1">
            <a:off x="5924338" y="3657289"/>
            <a:ext cx="330624" cy="91337"/>
          </a:xfrm>
          <a:prstGeom prst="triangle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739759" y="1554764"/>
            <a:ext cx="1081282" cy="1081282"/>
          </a:xfrm>
          <a:prstGeom prst="ellipse">
            <a:avLst/>
          </a:pr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358259" y="1554764"/>
            <a:ext cx="1081282" cy="1081282"/>
          </a:xfrm>
          <a:prstGeom prst="ellipse">
            <a:avLst/>
          </a:pr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549009" y="1554764"/>
            <a:ext cx="1081282" cy="1081282"/>
          </a:xfrm>
          <a:prstGeom prst="ellipse">
            <a:avLst/>
          </a:pr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5759063" y="1775483"/>
            <a:ext cx="661174" cy="639843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accent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9568313" y="1764819"/>
            <a:ext cx="661174" cy="661174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80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405022 w 720001"/>
              <a:gd name="connsiteY7" fmla="*/ 0 h 720001"/>
              <a:gd name="connsiteX8" fmla="*/ 720001 w 720001"/>
              <a:gd name="connsiteY8" fmla="*/ 314979 h 720001"/>
              <a:gd name="connsiteX9" fmla="*/ 405022 w 720001"/>
              <a:gd name="connsiteY9" fmla="*/ 314979 h 720001"/>
              <a:gd name="connsiteX10" fmla="*/ 360000 w 720001"/>
              <a:gd name="connsiteY10" fmla="*/ 0 h 720001"/>
              <a:gd name="connsiteX11" fmla="*/ 360000 w 720001"/>
              <a:gd name="connsiteY11" fmla="*/ 360000 h 720001"/>
              <a:gd name="connsiteX12" fmla="*/ 720000 w 720001"/>
              <a:gd name="connsiteY12" fmla="*/ 360000 h 720001"/>
              <a:gd name="connsiteX13" fmla="*/ 360000 w 720001"/>
              <a:gd name="connsiteY13" fmla="*/ 720001 h 720001"/>
              <a:gd name="connsiteX14" fmla="*/ 0 w 720001"/>
              <a:gd name="connsiteY14" fmla="*/ 360000 h 720001"/>
              <a:gd name="connsiteX15" fmla="*/ 360000 w 720001"/>
              <a:gd name="connsiteY15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80"/>
                </a:cubicBezTo>
                <a:cubicBezTo>
                  <a:pt x="566806" y="104878"/>
                  <a:pt x="538699" y="85967"/>
                  <a:pt x="507383" y="72694"/>
                </a:cubicBezTo>
                <a:cubicBezTo>
                  <a:pt x="491075" y="65755"/>
                  <a:pt x="474246" y="60637"/>
                  <a:pt x="457070" y="57166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0" y="360000"/>
                </a:lnTo>
                <a:cubicBezTo>
                  <a:pt x="720000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accent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949813" y="1821964"/>
            <a:ext cx="661174" cy="546884"/>
          </a:xfrm>
          <a:custGeom>
            <a:avLst/>
            <a:gdLst>
              <a:gd name="connsiteX0" fmla="*/ 114387 w 870468"/>
              <a:gd name="connsiteY0" fmla="*/ 394297 h 720000"/>
              <a:gd name="connsiteX1" fmla="*/ 125598 w 870468"/>
              <a:gd name="connsiteY1" fmla="*/ 421319 h 720000"/>
              <a:gd name="connsiteX2" fmla="*/ 153878 w 870468"/>
              <a:gd name="connsiteY2" fmla="*/ 433051 h 720000"/>
              <a:gd name="connsiteX3" fmla="*/ 449972 w 870468"/>
              <a:gd name="connsiteY3" fmla="*/ 433051 h 720000"/>
              <a:gd name="connsiteX4" fmla="*/ 478295 w 870468"/>
              <a:gd name="connsiteY4" fmla="*/ 421319 h 720000"/>
              <a:gd name="connsiteX5" fmla="*/ 489465 w 870468"/>
              <a:gd name="connsiteY5" fmla="*/ 394297 h 720000"/>
              <a:gd name="connsiteX6" fmla="*/ 116266 w 870468"/>
              <a:gd name="connsiteY6" fmla="*/ 68594 h 720000"/>
              <a:gd name="connsiteX7" fmla="*/ 68708 w 870468"/>
              <a:gd name="connsiteY7" fmla="*/ 116152 h 720000"/>
              <a:gd name="connsiteX8" fmla="*/ 68708 w 870468"/>
              <a:gd name="connsiteY8" fmla="*/ 241561 h 720000"/>
              <a:gd name="connsiteX9" fmla="*/ 801875 w 870468"/>
              <a:gd name="connsiteY9" fmla="*/ 241561 h 720000"/>
              <a:gd name="connsiteX10" fmla="*/ 801875 w 870468"/>
              <a:gd name="connsiteY10" fmla="*/ 116152 h 720000"/>
              <a:gd name="connsiteX11" fmla="*/ 754317 w 870468"/>
              <a:gd name="connsiteY11" fmla="*/ 68594 h 720000"/>
              <a:gd name="connsiteX12" fmla="*/ 598821 w 870468"/>
              <a:gd name="connsiteY12" fmla="*/ 68594 h 720000"/>
              <a:gd name="connsiteX13" fmla="*/ 116266 w 870468"/>
              <a:gd name="connsiteY13" fmla="*/ 0 h 720000"/>
              <a:gd name="connsiteX14" fmla="*/ 598821 w 870468"/>
              <a:gd name="connsiteY14" fmla="*/ 0 h 720000"/>
              <a:gd name="connsiteX15" fmla="*/ 754317 w 870468"/>
              <a:gd name="connsiteY15" fmla="*/ 0 h 720000"/>
              <a:gd name="connsiteX16" fmla="*/ 870468 w 870468"/>
              <a:gd name="connsiteY16" fmla="*/ 116152 h 720000"/>
              <a:gd name="connsiteX17" fmla="*/ 870468 w 870468"/>
              <a:gd name="connsiteY17" fmla="*/ 360001 h 720000"/>
              <a:gd name="connsiteX18" fmla="*/ 870468 w 870468"/>
              <a:gd name="connsiteY18" fmla="*/ 603736 h 720000"/>
              <a:gd name="connsiteX19" fmla="*/ 754317 w 870468"/>
              <a:gd name="connsiteY19" fmla="*/ 720000 h 720000"/>
              <a:gd name="connsiteX20" fmla="*/ 598821 w 870468"/>
              <a:gd name="connsiteY20" fmla="*/ 720000 h 720000"/>
              <a:gd name="connsiteX21" fmla="*/ 116266 w 870468"/>
              <a:gd name="connsiteY21" fmla="*/ 720000 h 720000"/>
              <a:gd name="connsiteX22" fmla="*/ 115 w 870468"/>
              <a:gd name="connsiteY22" fmla="*/ 603850 h 720000"/>
              <a:gd name="connsiteX23" fmla="*/ 115 w 870468"/>
              <a:gd name="connsiteY23" fmla="*/ 360279 h 720000"/>
              <a:gd name="connsiteX24" fmla="*/ 0 w 870468"/>
              <a:gd name="connsiteY24" fmla="*/ 360001 h 720000"/>
              <a:gd name="connsiteX25" fmla="*/ 115 w 870468"/>
              <a:gd name="connsiteY25" fmla="*/ 359723 h 720000"/>
              <a:gd name="connsiteX26" fmla="*/ 115 w 870468"/>
              <a:gd name="connsiteY26" fmla="*/ 116152 h 720000"/>
              <a:gd name="connsiteX27" fmla="*/ 116266 w 870468"/>
              <a:gd name="connsiteY27" fmla="*/ 0 h 720000"/>
            </a:gdLst>
            <a:ahLst/>
            <a:cxnLst/>
            <a:rect l="l" t="t" r="r" b="b"/>
            <a:pathLst>
              <a:path w="870468" h="720000">
                <a:moveTo>
                  <a:pt x="114387" y="394297"/>
                </a:moveTo>
                <a:lnTo>
                  <a:pt x="125598" y="421319"/>
                </a:lnTo>
                <a:cubicBezTo>
                  <a:pt x="132843" y="428564"/>
                  <a:pt x="142846" y="433051"/>
                  <a:pt x="153878" y="433051"/>
                </a:cubicBezTo>
                <a:lnTo>
                  <a:pt x="449972" y="433051"/>
                </a:lnTo>
                <a:cubicBezTo>
                  <a:pt x="461061" y="433051"/>
                  <a:pt x="471064" y="428564"/>
                  <a:pt x="478295" y="421319"/>
                </a:cubicBezTo>
                <a:lnTo>
                  <a:pt x="489465" y="394297"/>
                </a:lnTo>
                <a:close/>
                <a:moveTo>
                  <a:pt x="116266" y="68594"/>
                </a:moveTo>
                <a:cubicBezTo>
                  <a:pt x="89972" y="68594"/>
                  <a:pt x="68708" y="89972"/>
                  <a:pt x="68708" y="116152"/>
                </a:cubicBezTo>
                <a:lnTo>
                  <a:pt x="68708" y="241561"/>
                </a:lnTo>
                <a:lnTo>
                  <a:pt x="801875" y="241561"/>
                </a:lnTo>
                <a:lnTo>
                  <a:pt x="801875" y="116152"/>
                </a:lnTo>
                <a:cubicBezTo>
                  <a:pt x="801875" y="89858"/>
                  <a:pt x="780497" y="68594"/>
                  <a:pt x="754317" y="68594"/>
                </a:cubicBezTo>
                <a:lnTo>
                  <a:pt x="598821" y="68594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2"/>
                </a:cubicBezTo>
                <a:lnTo>
                  <a:pt x="870468" y="360001"/>
                </a:lnTo>
                <a:lnTo>
                  <a:pt x="870468" y="603736"/>
                </a:lnTo>
                <a:cubicBezTo>
                  <a:pt x="870468" y="667870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70"/>
                  <a:pt x="115" y="603850"/>
                </a:cubicBezTo>
                <a:lnTo>
                  <a:pt x="115" y="360279"/>
                </a:lnTo>
                <a:lnTo>
                  <a:pt x="0" y="360001"/>
                </a:lnTo>
                <a:lnTo>
                  <a:pt x="115" y="359723"/>
                </a:lnTo>
                <a:lnTo>
                  <a:pt x="115" y="116152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accent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23" name="标题 1"/>
          <p:cNvCxnSpPr/>
          <p:nvPr/>
        </p:nvCxnSpPr>
        <p:spPr>
          <a:xfrm>
            <a:off x="4786630" y="2838031"/>
            <a:ext cx="2606040" cy="0"/>
          </a:xfrm>
          <a:prstGeom prst="line">
            <a:avLst/>
          </a:prstGeom>
          <a:noFill/>
          <a:ln w="19050" cap="sq">
            <a:solidFill>
              <a:schemeClr val="bg1"/>
            </a:solidFill>
            <a:miter/>
          </a:ln>
        </p:spPr>
      </p:cxnSp>
      <p:sp>
        <p:nvSpPr>
          <p:cNvPr id="24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云计算应用</a:t>
            </a:r>
            <a:endParaRPr kumimoji="1" lang="zh-CN" altLang="en-US" dirty="0"/>
          </a:p>
        </p:txBody>
      </p:sp>
      <p:sp>
        <p:nvSpPr>
          <p:cNvPr id="26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45468" y="1097960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003243" y="1028700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806572" y="1361058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标题 1"/>
          <p:cNvSpPr txBox="1"/>
          <p:nvPr/>
        </p:nvSpPr>
        <p:spPr>
          <a:xfrm>
            <a:off x="6827978" y="2870893"/>
            <a:ext cx="4668697" cy="17562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谢谢大家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9385511" y="5093793"/>
            <a:ext cx="2111164" cy="471828"/>
          </a:xfrm>
          <a:custGeom>
            <a:avLst/>
            <a:gdLst>
              <a:gd name="connsiteX0" fmla="*/ 196105 w 2226152"/>
              <a:gd name="connsiteY0" fmla="*/ 0 h 571208"/>
              <a:gd name="connsiteX1" fmla="*/ 260805 w 2226152"/>
              <a:gd name="connsiteY1" fmla="*/ 23248 h 571208"/>
              <a:gd name="connsiteX2" fmla="*/ 275717 w 2226152"/>
              <a:gd name="connsiteY2" fmla="*/ 42435 h 571208"/>
              <a:gd name="connsiteX3" fmla="*/ 305352 w 2226152"/>
              <a:gd name="connsiteY3" fmla="*/ 42435 h 571208"/>
              <a:gd name="connsiteX4" fmla="*/ 310394 w 2226152"/>
              <a:gd name="connsiteY4" fmla="*/ 35948 h 571208"/>
              <a:gd name="connsiteX5" fmla="*/ 375094 w 2226152"/>
              <a:gd name="connsiteY5" fmla="*/ 12700 h 571208"/>
              <a:gd name="connsiteX6" fmla="*/ 439794 w 2226152"/>
              <a:gd name="connsiteY6" fmla="*/ 35948 h 571208"/>
              <a:gd name="connsiteX7" fmla="*/ 444836 w 2226152"/>
              <a:gd name="connsiteY7" fmla="*/ 42435 h 571208"/>
              <a:gd name="connsiteX8" fmla="*/ 478481 w 2226152"/>
              <a:gd name="connsiteY8" fmla="*/ 42435 h 571208"/>
              <a:gd name="connsiteX9" fmla="*/ 493393 w 2226152"/>
              <a:gd name="connsiteY9" fmla="*/ 23248 h 571208"/>
              <a:gd name="connsiteX10" fmla="*/ 558093 w 2226152"/>
              <a:gd name="connsiteY10" fmla="*/ 0 h 571208"/>
              <a:gd name="connsiteX11" fmla="*/ 622793 w 2226152"/>
              <a:gd name="connsiteY11" fmla="*/ 23248 h 571208"/>
              <a:gd name="connsiteX12" fmla="*/ 637705 w 2226152"/>
              <a:gd name="connsiteY12" fmla="*/ 42435 h 571208"/>
              <a:gd name="connsiteX13" fmla="*/ 667340 w 2226152"/>
              <a:gd name="connsiteY13" fmla="*/ 42435 h 571208"/>
              <a:gd name="connsiteX14" fmla="*/ 672382 w 2226152"/>
              <a:gd name="connsiteY14" fmla="*/ 35948 h 571208"/>
              <a:gd name="connsiteX15" fmla="*/ 737082 w 2226152"/>
              <a:gd name="connsiteY15" fmla="*/ 12700 h 571208"/>
              <a:gd name="connsiteX16" fmla="*/ 801782 w 2226152"/>
              <a:gd name="connsiteY16" fmla="*/ 35948 h 571208"/>
              <a:gd name="connsiteX17" fmla="*/ 806824 w 2226152"/>
              <a:gd name="connsiteY17" fmla="*/ 42435 h 571208"/>
              <a:gd name="connsiteX18" fmla="*/ 840469 w 2226152"/>
              <a:gd name="connsiteY18" fmla="*/ 42435 h 571208"/>
              <a:gd name="connsiteX19" fmla="*/ 855381 w 2226152"/>
              <a:gd name="connsiteY19" fmla="*/ 23248 h 571208"/>
              <a:gd name="connsiteX20" fmla="*/ 920081 w 2226152"/>
              <a:gd name="connsiteY20" fmla="*/ 0 h 571208"/>
              <a:gd name="connsiteX21" fmla="*/ 984781 w 2226152"/>
              <a:gd name="connsiteY21" fmla="*/ 23248 h 571208"/>
              <a:gd name="connsiteX22" fmla="*/ 999693 w 2226152"/>
              <a:gd name="connsiteY22" fmla="*/ 42435 h 571208"/>
              <a:gd name="connsiteX23" fmla="*/ 1029328 w 2226152"/>
              <a:gd name="connsiteY23" fmla="*/ 42435 h 571208"/>
              <a:gd name="connsiteX24" fmla="*/ 1034370 w 2226152"/>
              <a:gd name="connsiteY24" fmla="*/ 35948 h 571208"/>
              <a:gd name="connsiteX25" fmla="*/ 1099070 w 2226152"/>
              <a:gd name="connsiteY25" fmla="*/ 12700 h 571208"/>
              <a:gd name="connsiteX26" fmla="*/ 1163770 w 2226152"/>
              <a:gd name="connsiteY26" fmla="*/ 35948 h 571208"/>
              <a:gd name="connsiteX27" fmla="*/ 1168812 w 2226152"/>
              <a:gd name="connsiteY27" fmla="*/ 42435 h 571208"/>
              <a:gd name="connsiteX28" fmla="*/ 1202457 w 2226152"/>
              <a:gd name="connsiteY28" fmla="*/ 42435 h 571208"/>
              <a:gd name="connsiteX29" fmla="*/ 1217369 w 2226152"/>
              <a:gd name="connsiteY29" fmla="*/ 23248 h 571208"/>
              <a:gd name="connsiteX30" fmla="*/ 1282069 w 2226152"/>
              <a:gd name="connsiteY30" fmla="*/ 0 h 571208"/>
              <a:gd name="connsiteX31" fmla="*/ 1346769 w 2226152"/>
              <a:gd name="connsiteY31" fmla="*/ 23248 h 571208"/>
              <a:gd name="connsiteX32" fmla="*/ 1361681 w 2226152"/>
              <a:gd name="connsiteY32" fmla="*/ 42435 h 571208"/>
              <a:gd name="connsiteX33" fmla="*/ 1391316 w 2226152"/>
              <a:gd name="connsiteY33" fmla="*/ 42435 h 571208"/>
              <a:gd name="connsiteX34" fmla="*/ 1396358 w 2226152"/>
              <a:gd name="connsiteY34" fmla="*/ 35948 h 571208"/>
              <a:gd name="connsiteX35" fmla="*/ 1461058 w 2226152"/>
              <a:gd name="connsiteY35" fmla="*/ 12700 h 571208"/>
              <a:gd name="connsiteX36" fmla="*/ 1525758 w 2226152"/>
              <a:gd name="connsiteY36" fmla="*/ 35948 h 571208"/>
              <a:gd name="connsiteX37" fmla="*/ 1530800 w 2226152"/>
              <a:gd name="connsiteY37" fmla="*/ 42435 h 571208"/>
              <a:gd name="connsiteX38" fmla="*/ 1565354 w 2226152"/>
              <a:gd name="connsiteY38" fmla="*/ 42435 h 571208"/>
              <a:gd name="connsiteX39" fmla="*/ 1579357 w 2226152"/>
              <a:gd name="connsiteY39" fmla="*/ 24418 h 571208"/>
              <a:gd name="connsiteX40" fmla="*/ 1644057 w 2226152"/>
              <a:gd name="connsiteY40" fmla="*/ 1170 h 571208"/>
              <a:gd name="connsiteX41" fmla="*/ 1708757 w 2226152"/>
              <a:gd name="connsiteY41" fmla="*/ 24418 h 571208"/>
              <a:gd name="connsiteX42" fmla="*/ 1722760 w 2226152"/>
              <a:gd name="connsiteY42" fmla="*/ 42435 h 571208"/>
              <a:gd name="connsiteX43" fmla="*/ 1754214 w 2226152"/>
              <a:gd name="connsiteY43" fmla="*/ 42435 h 571208"/>
              <a:gd name="connsiteX44" fmla="*/ 1758346 w 2226152"/>
              <a:gd name="connsiteY44" fmla="*/ 37118 h 571208"/>
              <a:gd name="connsiteX45" fmla="*/ 1823046 w 2226152"/>
              <a:gd name="connsiteY45" fmla="*/ 13870 h 571208"/>
              <a:gd name="connsiteX46" fmla="*/ 1887746 w 2226152"/>
              <a:gd name="connsiteY46" fmla="*/ 37118 h 571208"/>
              <a:gd name="connsiteX47" fmla="*/ 1891878 w 2226152"/>
              <a:gd name="connsiteY47" fmla="*/ 42435 h 571208"/>
              <a:gd name="connsiteX48" fmla="*/ 1926433 w 2226152"/>
              <a:gd name="connsiteY48" fmla="*/ 42435 h 571208"/>
              <a:gd name="connsiteX49" fmla="*/ 1941345 w 2226152"/>
              <a:gd name="connsiteY49" fmla="*/ 23248 h 571208"/>
              <a:gd name="connsiteX50" fmla="*/ 2006045 w 2226152"/>
              <a:gd name="connsiteY50" fmla="*/ 0 h 571208"/>
              <a:gd name="connsiteX51" fmla="*/ 2070745 w 2226152"/>
              <a:gd name="connsiteY51" fmla="*/ 23248 h 571208"/>
              <a:gd name="connsiteX52" fmla="*/ 2085657 w 2226152"/>
              <a:gd name="connsiteY52" fmla="*/ 42435 h 571208"/>
              <a:gd name="connsiteX53" fmla="*/ 2226152 w 2226152"/>
              <a:gd name="connsiteY53" fmla="*/ 42435 h 571208"/>
              <a:gd name="connsiteX54" fmla="*/ 2226152 w 2226152"/>
              <a:gd name="connsiteY54" fmla="*/ 527189 h 571208"/>
              <a:gd name="connsiteX55" fmla="*/ 2074500 w 2226152"/>
              <a:gd name="connsiteY55" fmla="*/ 527189 h 571208"/>
              <a:gd name="connsiteX56" fmla="*/ 2069136 w 2226152"/>
              <a:gd name="connsiteY56" fmla="*/ 534090 h 571208"/>
              <a:gd name="connsiteX57" fmla="*/ 2004436 w 2226152"/>
              <a:gd name="connsiteY57" fmla="*/ 557338 h 571208"/>
              <a:gd name="connsiteX58" fmla="*/ 1939736 w 2226152"/>
              <a:gd name="connsiteY58" fmla="*/ 534090 h 571208"/>
              <a:gd name="connsiteX59" fmla="*/ 1934372 w 2226152"/>
              <a:gd name="connsiteY59" fmla="*/ 527189 h 571208"/>
              <a:gd name="connsiteX60" fmla="*/ 1902280 w 2226152"/>
              <a:gd name="connsiteY60" fmla="*/ 527189 h 571208"/>
              <a:gd name="connsiteX61" fmla="*/ 1886137 w 2226152"/>
              <a:gd name="connsiteY61" fmla="*/ 547960 h 571208"/>
              <a:gd name="connsiteX62" fmla="*/ 1821437 w 2226152"/>
              <a:gd name="connsiteY62" fmla="*/ 571208 h 571208"/>
              <a:gd name="connsiteX63" fmla="*/ 1756737 w 2226152"/>
              <a:gd name="connsiteY63" fmla="*/ 547960 h 571208"/>
              <a:gd name="connsiteX64" fmla="*/ 1740593 w 2226152"/>
              <a:gd name="connsiteY64" fmla="*/ 527189 h 571208"/>
              <a:gd name="connsiteX65" fmla="*/ 1713421 w 2226152"/>
              <a:gd name="connsiteY65" fmla="*/ 527189 h 571208"/>
              <a:gd name="connsiteX66" fmla="*/ 1707148 w 2226152"/>
              <a:gd name="connsiteY66" fmla="*/ 535260 h 571208"/>
              <a:gd name="connsiteX67" fmla="*/ 1642448 w 2226152"/>
              <a:gd name="connsiteY67" fmla="*/ 558508 h 571208"/>
              <a:gd name="connsiteX68" fmla="*/ 1577748 w 2226152"/>
              <a:gd name="connsiteY68" fmla="*/ 535260 h 571208"/>
              <a:gd name="connsiteX69" fmla="*/ 1571475 w 2226152"/>
              <a:gd name="connsiteY69" fmla="*/ 527189 h 571208"/>
              <a:gd name="connsiteX70" fmla="*/ 1539383 w 2226152"/>
              <a:gd name="connsiteY70" fmla="*/ 527189 h 571208"/>
              <a:gd name="connsiteX71" fmla="*/ 1524149 w 2226152"/>
              <a:gd name="connsiteY71" fmla="*/ 546790 h 571208"/>
              <a:gd name="connsiteX72" fmla="*/ 1459449 w 2226152"/>
              <a:gd name="connsiteY72" fmla="*/ 570038 h 571208"/>
              <a:gd name="connsiteX73" fmla="*/ 1394749 w 2226152"/>
              <a:gd name="connsiteY73" fmla="*/ 546790 h 571208"/>
              <a:gd name="connsiteX74" fmla="*/ 1379515 w 2226152"/>
              <a:gd name="connsiteY74" fmla="*/ 527189 h 571208"/>
              <a:gd name="connsiteX75" fmla="*/ 1350524 w 2226152"/>
              <a:gd name="connsiteY75" fmla="*/ 527189 h 571208"/>
              <a:gd name="connsiteX76" fmla="*/ 1345160 w 2226152"/>
              <a:gd name="connsiteY76" fmla="*/ 534090 h 571208"/>
              <a:gd name="connsiteX77" fmla="*/ 1280460 w 2226152"/>
              <a:gd name="connsiteY77" fmla="*/ 557338 h 571208"/>
              <a:gd name="connsiteX78" fmla="*/ 1215760 w 2226152"/>
              <a:gd name="connsiteY78" fmla="*/ 534090 h 571208"/>
              <a:gd name="connsiteX79" fmla="*/ 1210396 w 2226152"/>
              <a:gd name="connsiteY79" fmla="*/ 527189 h 571208"/>
              <a:gd name="connsiteX80" fmla="*/ 1177395 w 2226152"/>
              <a:gd name="connsiteY80" fmla="*/ 527189 h 571208"/>
              <a:gd name="connsiteX81" fmla="*/ 1162161 w 2226152"/>
              <a:gd name="connsiteY81" fmla="*/ 546790 h 571208"/>
              <a:gd name="connsiteX82" fmla="*/ 1097461 w 2226152"/>
              <a:gd name="connsiteY82" fmla="*/ 570038 h 571208"/>
              <a:gd name="connsiteX83" fmla="*/ 1032761 w 2226152"/>
              <a:gd name="connsiteY83" fmla="*/ 546790 h 571208"/>
              <a:gd name="connsiteX84" fmla="*/ 1017527 w 2226152"/>
              <a:gd name="connsiteY84" fmla="*/ 527189 h 571208"/>
              <a:gd name="connsiteX85" fmla="*/ 988536 w 2226152"/>
              <a:gd name="connsiteY85" fmla="*/ 527189 h 571208"/>
              <a:gd name="connsiteX86" fmla="*/ 983172 w 2226152"/>
              <a:gd name="connsiteY86" fmla="*/ 534090 h 571208"/>
              <a:gd name="connsiteX87" fmla="*/ 918472 w 2226152"/>
              <a:gd name="connsiteY87" fmla="*/ 557338 h 571208"/>
              <a:gd name="connsiteX88" fmla="*/ 853772 w 2226152"/>
              <a:gd name="connsiteY88" fmla="*/ 534090 h 571208"/>
              <a:gd name="connsiteX89" fmla="*/ 848408 w 2226152"/>
              <a:gd name="connsiteY89" fmla="*/ 527189 h 571208"/>
              <a:gd name="connsiteX90" fmla="*/ 815407 w 2226152"/>
              <a:gd name="connsiteY90" fmla="*/ 527189 h 571208"/>
              <a:gd name="connsiteX91" fmla="*/ 800173 w 2226152"/>
              <a:gd name="connsiteY91" fmla="*/ 546790 h 571208"/>
              <a:gd name="connsiteX92" fmla="*/ 735473 w 2226152"/>
              <a:gd name="connsiteY92" fmla="*/ 570038 h 571208"/>
              <a:gd name="connsiteX93" fmla="*/ 670773 w 2226152"/>
              <a:gd name="connsiteY93" fmla="*/ 546790 h 571208"/>
              <a:gd name="connsiteX94" fmla="*/ 655539 w 2226152"/>
              <a:gd name="connsiteY94" fmla="*/ 527189 h 571208"/>
              <a:gd name="connsiteX95" fmla="*/ 626548 w 2226152"/>
              <a:gd name="connsiteY95" fmla="*/ 527189 h 571208"/>
              <a:gd name="connsiteX96" fmla="*/ 621184 w 2226152"/>
              <a:gd name="connsiteY96" fmla="*/ 534090 h 571208"/>
              <a:gd name="connsiteX97" fmla="*/ 556484 w 2226152"/>
              <a:gd name="connsiteY97" fmla="*/ 557338 h 571208"/>
              <a:gd name="connsiteX98" fmla="*/ 491784 w 2226152"/>
              <a:gd name="connsiteY98" fmla="*/ 534090 h 571208"/>
              <a:gd name="connsiteX99" fmla="*/ 486420 w 2226152"/>
              <a:gd name="connsiteY99" fmla="*/ 527189 h 571208"/>
              <a:gd name="connsiteX100" fmla="*/ 453419 w 2226152"/>
              <a:gd name="connsiteY100" fmla="*/ 527189 h 571208"/>
              <a:gd name="connsiteX101" fmla="*/ 438185 w 2226152"/>
              <a:gd name="connsiteY101" fmla="*/ 546790 h 571208"/>
              <a:gd name="connsiteX102" fmla="*/ 373485 w 2226152"/>
              <a:gd name="connsiteY102" fmla="*/ 570038 h 571208"/>
              <a:gd name="connsiteX103" fmla="*/ 308785 w 2226152"/>
              <a:gd name="connsiteY103" fmla="*/ 546790 h 571208"/>
              <a:gd name="connsiteX104" fmla="*/ 293551 w 2226152"/>
              <a:gd name="connsiteY104" fmla="*/ 527189 h 571208"/>
              <a:gd name="connsiteX105" fmla="*/ 264560 w 2226152"/>
              <a:gd name="connsiteY105" fmla="*/ 527189 h 571208"/>
              <a:gd name="connsiteX106" fmla="*/ 259196 w 2226152"/>
              <a:gd name="connsiteY106" fmla="*/ 534090 h 571208"/>
              <a:gd name="connsiteX107" fmla="*/ 194496 w 2226152"/>
              <a:gd name="connsiteY107" fmla="*/ 557338 h 571208"/>
              <a:gd name="connsiteX108" fmla="*/ 129796 w 2226152"/>
              <a:gd name="connsiteY108" fmla="*/ 534090 h 571208"/>
              <a:gd name="connsiteX109" fmla="*/ 124432 w 2226152"/>
              <a:gd name="connsiteY109" fmla="*/ 527189 h 571208"/>
              <a:gd name="connsiteX110" fmla="*/ 0 w 2226152"/>
              <a:gd name="connsiteY110" fmla="*/ 527189 h 571208"/>
              <a:gd name="connsiteX111" fmla="*/ 0 w 2226152"/>
              <a:gd name="connsiteY111" fmla="*/ 42435 h 571208"/>
              <a:gd name="connsiteX112" fmla="*/ 116493 w 2226152"/>
              <a:gd name="connsiteY112" fmla="*/ 42435 h 571208"/>
              <a:gd name="connsiteX113" fmla="*/ 131405 w 2226152"/>
              <a:gd name="connsiteY113" fmla="*/ 23248 h 571208"/>
              <a:gd name="connsiteX114" fmla="*/ 196105 w 2226152"/>
              <a:gd name="connsiteY114" fmla="*/ 0 h 571208"/>
            </a:gdLst>
            <a:ahLst/>
            <a:cxnLst/>
            <a:rect l="l" t="t" r="r" b="b"/>
            <a:pathLst>
              <a:path w="2226152" h="571208">
                <a:moveTo>
                  <a:pt x="196105" y="0"/>
                </a:moveTo>
                <a:cubicBezTo>
                  <a:pt x="221372" y="0"/>
                  <a:pt x="244247" y="8884"/>
                  <a:pt x="260805" y="23248"/>
                </a:cubicBezTo>
                <a:lnTo>
                  <a:pt x="275717" y="42435"/>
                </a:lnTo>
                <a:lnTo>
                  <a:pt x="305352" y="42435"/>
                </a:lnTo>
                <a:lnTo>
                  <a:pt x="310394" y="35948"/>
                </a:lnTo>
                <a:cubicBezTo>
                  <a:pt x="326952" y="21584"/>
                  <a:pt x="349827" y="12700"/>
                  <a:pt x="375094" y="12700"/>
                </a:cubicBezTo>
                <a:cubicBezTo>
                  <a:pt x="400361" y="12700"/>
                  <a:pt x="423236" y="21584"/>
                  <a:pt x="439794" y="35948"/>
                </a:cubicBezTo>
                <a:lnTo>
                  <a:pt x="444836" y="42435"/>
                </a:lnTo>
                <a:lnTo>
                  <a:pt x="478481" y="42435"/>
                </a:lnTo>
                <a:lnTo>
                  <a:pt x="493393" y="23248"/>
                </a:lnTo>
                <a:cubicBezTo>
                  <a:pt x="509951" y="8884"/>
                  <a:pt x="532826" y="0"/>
                  <a:pt x="558093" y="0"/>
                </a:cubicBezTo>
                <a:cubicBezTo>
                  <a:pt x="583360" y="0"/>
                  <a:pt x="606235" y="8884"/>
                  <a:pt x="622793" y="23248"/>
                </a:cubicBezTo>
                <a:lnTo>
                  <a:pt x="637705" y="42435"/>
                </a:lnTo>
                <a:lnTo>
                  <a:pt x="667340" y="42435"/>
                </a:lnTo>
                <a:lnTo>
                  <a:pt x="672382" y="35948"/>
                </a:lnTo>
                <a:cubicBezTo>
                  <a:pt x="688940" y="21584"/>
                  <a:pt x="711815" y="12700"/>
                  <a:pt x="737082" y="12700"/>
                </a:cubicBezTo>
                <a:cubicBezTo>
                  <a:pt x="762349" y="12700"/>
                  <a:pt x="785224" y="21584"/>
                  <a:pt x="801782" y="35948"/>
                </a:cubicBezTo>
                <a:lnTo>
                  <a:pt x="806824" y="42435"/>
                </a:lnTo>
                <a:lnTo>
                  <a:pt x="840469" y="42435"/>
                </a:lnTo>
                <a:lnTo>
                  <a:pt x="855381" y="23248"/>
                </a:lnTo>
                <a:cubicBezTo>
                  <a:pt x="871939" y="8884"/>
                  <a:pt x="894814" y="0"/>
                  <a:pt x="920081" y="0"/>
                </a:cubicBezTo>
                <a:cubicBezTo>
                  <a:pt x="945348" y="0"/>
                  <a:pt x="968223" y="8884"/>
                  <a:pt x="984781" y="23248"/>
                </a:cubicBezTo>
                <a:lnTo>
                  <a:pt x="999693" y="42435"/>
                </a:lnTo>
                <a:lnTo>
                  <a:pt x="1029328" y="42435"/>
                </a:lnTo>
                <a:lnTo>
                  <a:pt x="1034370" y="35948"/>
                </a:lnTo>
                <a:cubicBezTo>
                  <a:pt x="1050928" y="21584"/>
                  <a:pt x="1073803" y="12700"/>
                  <a:pt x="1099070" y="12700"/>
                </a:cubicBezTo>
                <a:cubicBezTo>
                  <a:pt x="1124337" y="12700"/>
                  <a:pt x="1147212" y="21584"/>
                  <a:pt x="1163770" y="35948"/>
                </a:cubicBezTo>
                <a:lnTo>
                  <a:pt x="1168812" y="42435"/>
                </a:lnTo>
                <a:lnTo>
                  <a:pt x="1202457" y="42435"/>
                </a:lnTo>
                <a:lnTo>
                  <a:pt x="1217369" y="23248"/>
                </a:lnTo>
                <a:cubicBezTo>
                  <a:pt x="1233927" y="8884"/>
                  <a:pt x="1256802" y="0"/>
                  <a:pt x="1282069" y="0"/>
                </a:cubicBezTo>
                <a:cubicBezTo>
                  <a:pt x="1307336" y="0"/>
                  <a:pt x="1330211" y="8884"/>
                  <a:pt x="1346769" y="23248"/>
                </a:cubicBezTo>
                <a:lnTo>
                  <a:pt x="1361681" y="42435"/>
                </a:lnTo>
                <a:lnTo>
                  <a:pt x="1391316" y="42435"/>
                </a:lnTo>
                <a:lnTo>
                  <a:pt x="1396358" y="35948"/>
                </a:lnTo>
                <a:cubicBezTo>
                  <a:pt x="1412916" y="21584"/>
                  <a:pt x="1435791" y="12700"/>
                  <a:pt x="1461058" y="12700"/>
                </a:cubicBezTo>
                <a:cubicBezTo>
                  <a:pt x="1486325" y="12700"/>
                  <a:pt x="1509200" y="21584"/>
                  <a:pt x="1525758" y="35948"/>
                </a:cubicBezTo>
                <a:lnTo>
                  <a:pt x="1530800" y="42435"/>
                </a:lnTo>
                <a:lnTo>
                  <a:pt x="1565354" y="42435"/>
                </a:lnTo>
                <a:lnTo>
                  <a:pt x="1579357" y="24418"/>
                </a:lnTo>
                <a:cubicBezTo>
                  <a:pt x="1595915" y="10054"/>
                  <a:pt x="1618790" y="1170"/>
                  <a:pt x="1644057" y="1170"/>
                </a:cubicBezTo>
                <a:cubicBezTo>
                  <a:pt x="1669324" y="1170"/>
                  <a:pt x="1692199" y="10054"/>
                  <a:pt x="1708757" y="24418"/>
                </a:cubicBezTo>
                <a:lnTo>
                  <a:pt x="1722760" y="42435"/>
                </a:lnTo>
                <a:lnTo>
                  <a:pt x="1754214" y="42435"/>
                </a:lnTo>
                <a:lnTo>
                  <a:pt x="1758346" y="37118"/>
                </a:lnTo>
                <a:cubicBezTo>
                  <a:pt x="1774904" y="22754"/>
                  <a:pt x="1797779" y="13870"/>
                  <a:pt x="1823046" y="13870"/>
                </a:cubicBezTo>
                <a:cubicBezTo>
                  <a:pt x="1848313" y="13870"/>
                  <a:pt x="1871188" y="22754"/>
                  <a:pt x="1887746" y="37118"/>
                </a:cubicBezTo>
                <a:lnTo>
                  <a:pt x="1891878" y="42435"/>
                </a:lnTo>
                <a:lnTo>
                  <a:pt x="1926433" y="42435"/>
                </a:lnTo>
                <a:lnTo>
                  <a:pt x="1941345" y="23248"/>
                </a:lnTo>
                <a:cubicBezTo>
                  <a:pt x="1957903" y="8884"/>
                  <a:pt x="1980778" y="0"/>
                  <a:pt x="2006045" y="0"/>
                </a:cubicBezTo>
                <a:cubicBezTo>
                  <a:pt x="2031312" y="0"/>
                  <a:pt x="2054187" y="8884"/>
                  <a:pt x="2070745" y="23248"/>
                </a:cubicBezTo>
                <a:lnTo>
                  <a:pt x="2085657" y="42435"/>
                </a:lnTo>
                <a:lnTo>
                  <a:pt x="2226152" y="42435"/>
                </a:lnTo>
                <a:lnTo>
                  <a:pt x="2226152" y="527189"/>
                </a:lnTo>
                <a:lnTo>
                  <a:pt x="2074500" y="527189"/>
                </a:lnTo>
                <a:lnTo>
                  <a:pt x="2069136" y="534090"/>
                </a:lnTo>
                <a:cubicBezTo>
                  <a:pt x="2052578" y="548454"/>
                  <a:pt x="2029703" y="557338"/>
                  <a:pt x="2004436" y="557338"/>
                </a:cubicBezTo>
                <a:cubicBezTo>
                  <a:pt x="1979169" y="557338"/>
                  <a:pt x="1956294" y="548454"/>
                  <a:pt x="1939736" y="534090"/>
                </a:cubicBezTo>
                <a:lnTo>
                  <a:pt x="1934372" y="527189"/>
                </a:lnTo>
                <a:lnTo>
                  <a:pt x="1902280" y="527189"/>
                </a:lnTo>
                <a:lnTo>
                  <a:pt x="1886137" y="547960"/>
                </a:lnTo>
                <a:cubicBezTo>
                  <a:pt x="1869579" y="562324"/>
                  <a:pt x="1846704" y="571208"/>
                  <a:pt x="1821437" y="571208"/>
                </a:cubicBezTo>
                <a:cubicBezTo>
                  <a:pt x="1796170" y="571208"/>
                  <a:pt x="1773295" y="562324"/>
                  <a:pt x="1756737" y="547960"/>
                </a:cubicBezTo>
                <a:lnTo>
                  <a:pt x="1740593" y="527189"/>
                </a:lnTo>
                <a:lnTo>
                  <a:pt x="1713421" y="527189"/>
                </a:lnTo>
                <a:lnTo>
                  <a:pt x="1707148" y="535260"/>
                </a:lnTo>
                <a:cubicBezTo>
                  <a:pt x="1690590" y="549624"/>
                  <a:pt x="1667715" y="558508"/>
                  <a:pt x="1642448" y="558508"/>
                </a:cubicBezTo>
                <a:cubicBezTo>
                  <a:pt x="1617181" y="558508"/>
                  <a:pt x="1594306" y="549624"/>
                  <a:pt x="1577748" y="535260"/>
                </a:cubicBezTo>
                <a:lnTo>
                  <a:pt x="1571475" y="527189"/>
                </a:lnTo>
                <a:lnTo>
                  <a:pt x="1539383" y="527189"/>
                </a:lnTo>
                <a:lnTo>
                  <a:pt x="1524149" y="546790"/>
                </a:lnTo>
                <a:cubicBezTo>
                  <a:pt x="1507591" y="561154"/>
                  <a:pt x="1484716" y="570038"/>
                  <a:pt x="1459449" y="570038"/>
                </a:cubicBezTo>
                <a:cubicBezTo>
                  <a:pt x="1434182" y="570038"/>
                  <a:pt x="1411307" y="561154"/>
                  <a:pt x="1394749" y="546790"/>
                </a:cubicBezTo>
                <a:lnTo>
                  <a:pt x="1379515" y="527189"/>
                </a:lnTo>
                <a:lnTo>
                  <a:pt x="1350524" y="527189"/>
                </a:lnTo>
                <a:lnTo>
                  <a:pt x="1345160" y="534090"/>
                </a:lnTo>
                <a:cubicBezTo>
                  <a:pt x="1328602" y="548454"/>
                  <a:pt x="1305727" y="557338"/>
                  <a:pt x="1280460" y="557338"/>
                </a:cubicBezTo>
                <a:cubicBezTo>
                  <a:pt x="1255193" y="557338"/>
                  <a:pt x="1232318" y="548454"/>
                  <a:pt x="1215760" y="534090"/>
                </a:cubicBezTo>
                <a:lnTo>
                  <a:pt x="1210396" y="527189"/>
                </a:lnTo>
                <a:lnTo>
                  <a:pt x="1177395" y="527189"/>
                </a:lnTo>
                <a:lnTo>
                  <a:pt x="1162161" y="546790"/>
                </a:lnTo>
                <a:cubicBezTo>
                  <a:pt x="1145603" y="561154"/>
                  <a:pt x="1122728" y="570038"/>
                  <a:pt x="1097461" y="570038"/>
                </a:cubicBezTo>
                <a:cubicBezTo>
                  <a:pt x="1072194" y="570038"/>
                  <a:pt x="1049319" y="561154"/>
                  <a:pt x="1032761" y="546790"/>
                </a:cubicBezTo>
                <a:lnTo>
                  <a:pt x="1017527" y="527189"/>
                </a:lnTo>
                <a:lnTo>
                  <a:pt x="988536" y="527189"/>
                </a:lnTo>
                <a:lnTo>
                  <a:pt x="983172" y="534090"/>
                </a:lnTo>
                <a:cubicBezTo>
                  <a:pt x="966614" y="548454"/>
                  <a:pt x="943739" y="557338"/>
                  <a:pt x="918472" y="557338"/>
                </a:cubicBezTo>
                <a:cubicBezTo>
                  <a:pt x="893205" y="557338"/>
                  <a:pt x="870330" y="548454"/>
                  <a:pt x="853772" y="534090"/>
                </a:cubicBezTo>
                <a:lnTo>
                  <a:pt x="848408" y="527189"/>
                </a:lnTo>
                <a:lnTo>
                  <a:pt x="815407" y="527189"/>
                </a:lnTo>
                <a:lnTo>
                  <a:pt x="800173" y="546790"/>
                </a:lnTo>
                <a:cubicBezTo>
                  <a:pt x="783615" y="561154"/>
                  <a:pt x="760740" y="570038"/>
                  <a:pt x="735473" y="570038"/>
                </a:cubicBezTo>
                <a:cubicBezTo>
                  <a:pt x="710206" y="570038"/>
                  <a:pt x="687331" y="561154"/>
                  <a:pt x="670773" y="546790"/>
                </a:cubicBezTo>
                <a:lnTo>
                  <a:pt x="655539" y="527189"/>
                </a:lnTo>
                <a:lnTo>
                  <a:pt x="626548" y="527189"/>
                </a:lnTo>
                <a:lnTo>
                  <a:pt x="621184" y="534090"/>
                </a:lnTo>
                <a:cubicBezTo>
                  <a:pt x="604626" y="548454"/>
                  <a:pt x="581751" y="557338"/>
                  <a:pt x="556484" y="557338"/>
                </a:cubicBezTo>
                <a:cubicBezTo>
                  <a:pt x="531217" y="557338"/>
                  <a:pt x="508342" y="548454"/>
                  <a:pt x="491784" y="534090"/>
                </a:cubicBezTo>
                <a:lnTo>
                  <a:pt x="486420" y="527189"/>
                </a:lnTo>
                <a:lnTo>
                  <a:pt x="453419" y="527189"/>
                </a:lnTo>
                <a:lnTo>
                  <a:pt x="438185" y="546790"/>
                </a:lnTo>
                <a:cubicBezTo>
                  <a:pt x="421627" y="561154"/>
                  <a:pt x="398752" y="570038"/>
                  <a:pt x="373485" y="570038"/>
                </a:cubicBezTo>
                <a:cubicBezTo>
                  <a:pt x="348218" y="570038"/>
                  <a:pt x="325343" y="561154"/>
                  <a:pt x="308785" y="546790"/>
                </a:cubicBezTo>
                <a:lnTo>
                  <a:pt x="293551" y="527189"/>
                </a:lnTo>
                <a:lnTo>
                  <a:pt x="264560" y="527189"/>
                </a:lnTo>
                <a:lnTo>
                  <a:pt x="259196" y="534090"/>
                </a:lnTo>
                <a:cubicBezTo>
                  <a:pt x="242638" y="548454"/>
                  <a:pt x="219763" y="557338"/>
                  <a:pt x="194496" y="557338"/>
                </a:cubicBezTo>
                <a:cubicBezTo>
                  <a:pt x="169229" y="557338"/>
                  <a:pt x="146354" y="548454"/>
                  <a:pt x="129796" y="534090"/>
                </a:cubicBezTo>
                <a:lnTo>
                  <a:pt x="124432" y="527189"/>
                </a:lnTo>
                <a:lnTo>
                  <a:pt x="0" y="527189"/>
                </a:lnTo>
                <a:lnTo>
                  <a:pt x="0" y="42435"/>
                </a:lnTo>
                <a:lnTo>
                  <a:pt x="116493" y="42435"/>
                </a:lnTo>
                <a:lnTo>
                  <a:pt x="131405" y="23248"/>
                </a:lnTo>
                <a:cubicBezTo>
                  <a:pt x="147963" y="8884"/>
                  <a:pt x="170838" y="0"/>
                  <a:pt x="1961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385509" y="5171432"/>
            <a:ext cx="2111165" cy="3165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000">
                <a:solidFill>
                  <a:srgbClr val="262626"/>
                </a:solidFill>
                <a:latin typeface="等线"/>
              </a:rPr>
              <a:t>时间：2025/04/04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7164120" y="5093793"/>
            <a:ext cx="2031086" cy="471828"/>
          </a:xfrm>
          <a:custGeom>
            <a:avLst/>
            <a:gdLst>
              <a:gd name="connsiteX0" fmla="*/ 196105 w 2226152"/>
              <a:gd name="connsiteY0" fmla="*/ 0 h 571208"/>
              <a:gd name="connsiteX1" fmla="*/ 260805 w 2226152"/>
              <a:gd name="connsiteY1" fmla="*/ 23248 h 571208"/>
              <a:gd name="connsiteX2" fmla="*/ 275717 w 2226152"/>
              <a:gd name="connsiteY2" fmla="*/ 42435 h 571208"/>
              <a:gd name="connsiteX3" fmla="*/ 305352 w 2226152"/>
              <a:gd name="connsiteY3" fmla="*/ 42435 h 571208"/>
              <a:gd name="connsiteX4" fmla="*/ 310394 w 2226152"/>
              <a:gd name="connsiteY4" fmla="*/ 35948 h 571208"/>
              <a:gd name="connsiteX5" fmla="*/ 375094 w 2226152"/>
              <a:gd name="connsiteY5" fmla="*/ 12700 h 571208"/>
              <a:gd name="connsiteX6" fmla="*/ 439794 w 2226152"/>
              <a:gd name="connsiteY6" fmla="*/ 35948 h 571208"/>
              <a:gd name="connsiteX7" fmla="*/ 444836 w 2226152"/>
              <a:gd name="connsiteY7" fmla="*/ 42435 h 571208"/>
              <a:gd name="connsiteX8" fmla="*/ 478481 w 2226152"/>
              <a:gd name="connsiteY8" fmla="*/ 42435 h 571208"/>
              <a:gd name="connsiteX9" fmla="*/ 493393 w 2226152"/>
              <a:gd name="connsiteY9" fmla="*/ 23248 h 571208"/>
              <a:gd name="connsiteX10" fmla="*/ 558093 w 2226152"/>
              <a:gd name="connsiteY10" fmla="*/ 0 h 571208"/>
              <a:gd name="connsiteX11" fmla="*/ 622793 w 2226152"/>
              <a:gd name="connsiteY11" fmla="*/ 23248 h 571208"/>
              <a:gd name="connsiteX12" fmla="*/ 637705 w 2226152"/>
              <a:gd name="connsiteY12" fmla="*/ 42435 h 571208"/>
              <a:gd name="connsiteX13" fmla="*/ 667340 w 2226152"/>
              <a:gd name="connsiteY13" fmla="*/ 42435 h 571208"/>
              <a:gd name="connsiteX14" fmla="*/ 672382 w 2226152"/>
              <a:gd name="connsiteY14" fmla="*/ 35948 h 571208"/>
              <a:gd name="connsiteX15" fmla="*/ 737082 w 2226152"/>
              <a:gd name="connsiteY15" fmla="*/ 12700 h 571208"/>
              <a:gd name="connsiteX16" fmla="*/ 801782 w 2226152"/>
              <a:gd name="connsiteY16" fmla="*/ 35948 h 571208"/>
              <a:gd name="connsiteX17" fmla="*/ 806824 w 2226152"/>
              <a:gd name="connsiteY17" fmla="*/ 42435 h 571208"/>
              <a:gd name="connsiteX18" fmla="*/ 840469 w 2226152"/>
              <a:gd name="connsiteY18" fmla="*/ 42435 h 571208"/>
              <a:gd name="connsiteX19" fmla="*/ 855381 w 2226152"/>
              <a:gd name="connsiteY19" fmla="*/ 23248 h 571208"/>
              <a:gd name="connsiteX20" fmla="*/ 920081 w 2226152"/>
              <a:gd name="connsiteY20" fmla="*/ 0 h 571208"/>
              <a:gd name="connsiteX21" fmla="*/ 984781 w 2226152"/>
              <a:gd name="connsiteY21" fmla="*/ 23248 h 571208"/>
              <a:gd name="connsiteX22" fmla="*/ 999693 w 2226152"/>
              <a:gd name="connsiteY22" fmla="*/ 42435 h 571208"/>
              <a:gd name="connsiteX23" fmla="*/ 1029328 w 2226152"/>
              <a:gd name="connsiteY23" fmla="*/ 42435 h 571208"/>
              <a:gd name="connsiteX24" fmla="*/ 1034370 w 2226152"/>
              <a:gd name="connsiteY24" fmla="*/ 35948 h 571208"/>
              <a:gd name="connsiteX25" fmla="*/ 1099070 w 2226152"/>
              <a:gd name="connsiteY25" fmla="*/ 12700 h 571208"/>
              <a:gd name="connsiteX26" fmla="*/ 1163770 w 2226152"/>
              <a:gd name="connsiteY26" fmla="*/ 35948 h 571208"/>
              <a:gd name="connsiteX27" fmla="*/ 1168812 w 2226152"/>
              <a:gd name="connsiteY27" fmla="*/ 42435 h 571208"/>
              <a:gd name="connsiteX28" fmla="*/ 1202457 w 2226152"/>
              <a:gd name="connsiteY28" fmla="*/ 42435 h 571208"/>
              <a:gd name="connsiteX29" fmla="*/ 1217369 w 2226152"/>
              <a:gd name="connsiteY29" fmla="*/ 23248 h 571208"/>
              <a:gd name="connsiteX30" fmla="*/ 1282069 w 2226152"/>
              <a:gd name="connsiteY30" fmla="*/ 0 h 571208"/>
              <a:gd name="connsiteX31" fmla="*/ 1346769 w 2226152"/>
              <a:gd name="connsiteY31" fmla="*/ 23248 h 571208"/>
              <a:gd name="connsiteX32" fmla="*/ 1361681 w 2226152"/>
              <a:gd name="connsiteY32" fmla="*/ 42435 h 571208"/>
              <a:gd name="connsiteX33" fmla="*/ 1391316 w 2226152"/>
              <a:gd name="connsiteY33" fmla="*/ 42435 h 571208"/>
              <a:gd name="connsiteX34" fmla="*/ 1396358 w 2226152"/>
              <a:gd name="connsiteY34" fmla="*/ 35948 h 571208"/>
              <a:gd name="connsiteX35" fmla="*/ 1461058 w 2226152"/>
              <a:gd name="connsiteY35" fmla="*/ 12700 h 571208"/>
              <a:gd name="connsiteX36" fmla="*/ 1525758 w 2226152"/>
              <a:gd name="connsiteY36" fmla="*/ 35948 h 571208"/>
              <a:gd name="connsiteX37" fmla="*/ 1530800 w 2226152"/>
              <a:gd name="connsiteY37" fmla="*/ 42435 h 571208"/>
              <a:gd name="connsiteX38" fmla="*/ 1565354 w 2226152"/>
              <a:gd name="connsiteY38" fmla="*/ 42435 h 571208"/>
              <a:gd name="connsiteX39" fmla="*/ 1579357 w 2226152"/>
              <a:gd name="connsiteY39" fmla="*/ 24418 h 571208"/>
              <a:gd name="connsiteX40" fmla="*/ 1644057 w 2226152"/>
              <a:gd name="connsiteY40" fmla="*/ 1170 h 571208"/>
              <a:gd name="connsiteX41" fmla="*/ 1708757 w 2226152"/>
              <a:gd name="connsiteY41" fmla="*/ 24418 h 571208"/>
              <a:gd name="connsiteX42" fmla="*/ 1722760 w 2226152"/>
              <a:gd name="connsiteY42" fmla="*/ 42435 h 571208"/>
              <a:gd name="connsiteX43" fmla="*/ 1754214 w 2226152"/>
              <a:gd name="connsiteY43" fmla="*/ 42435 h 571208"/>
              <a:gd name="connsiteX44" fmla="*/ 1758346 w 2226152"/>
              <a:gd name="connsiteY44" fmla="*/ 37118 h 571208"/>
              <a:gd name="connsiteX45" fmla="*/ 1823046 w 2226152"/>
              <a:gd name="connsiteY45" fmla="*/ 13870 h 571208"/>
              <a:gd name="connsiteX46" fmla="*/ 1887746 w 2226152"/>
              <a:gd name="connsiteY46" fmla="*/ 37118 h 571208"/>
              <a:gd name="connsiteX47" fmla="*/ 1891878 w 2226152"/>
              <a:gd name="connsiteY47" fmla="*/ 42435 h 571208"/>
              <a:gd name="connsiteX48" fmla="*/ 1926433 w 2226152"/>
              <a:gd name="connsiteY48" fmla="*/ 42435 h 571208"/>
              <a:gd name="connsiteX49" fmla="*/ 1941345 w 2226152"/>
              <a:gd name="connsiteY49" fmla="*/ 23248 h 571208"/>
              <a:gd name="connsiteX50" fmla="*/ 2006045 w 2226152"/>
              <a:gd name="connsiteY50" fmla="*/ 0 h 571208"/>
              <a:gd name="connsiteX51" fmla="*/ 2070745 w 2226152"/>
              <a:gd name="connsiteY51" fmla="*/ 23248 h 571208"/>
              <a:gd name="connsiteX52" fmla="*/ 2085657 w 2226152"/>
              <a:gd name="connsiteY52" fmla="*/ 42435 h 571208"/>
              <a:gd name="connsiteX53" fmla="*/ 2226152 w 2226152"/>
              <a:gd name="connsiteY53" fmla="*/ 42435 h 571208"/>
              <a:gd name="connsiteX54" fmla="*/ 2226152 w 2226152"/>
              <a:gd name="connsiteY54" fmla="*/ 527189 h 571208"/>
              <a:gd name="connsiteX55" fmla="*/ 2074500 w 2226152"/>
              <a:gd name="connsiteY55" fmla="*/ 527189 h 571208"/>
              <a:gd name="connsiteX56" fmla="*/ 2069136 w 2226152"/>
              <a:gd name="connsiteY56" fmla="*/ 534090 h 571208"/>
              <a:gd name="connsiteX57" fmla="*/ 2004436 w 2226152"/>
              <a:gd name="connsiteY57" fmla="*/ 557338 h 571208"/>
              <a:gd name="connsiteX58" fmla="*/ 1939736 w 2226152"/>
              <a:gd name="connsiteY58" fmla="*/ 534090 h 571208"/>
              <a:gd name="connsiteX59" fmla="*/ 1934372 w 2226152"/>
              <a:gd name="connsiteY59" fmla="*/ 527189 h 571208"/>
              <a:gd name="connsiteX60" fmla="*/ 1902280 w 2226152"/>
              <a:gd name="connsiteY60" fmla="*/ 527189 h 571208"/>
              <a:gd name="connsiteX61" fmla="*/ 1886137 w 2226152"/>
              <a:gd name="connsiteY61" fmla="*/ 547960 h 571208"/>
              <a:gd name="connsiteX62" fmla="*/ 1821437 w 2226152"/>
              <a:gd name="connsiteY62" fmla="*/ 571208 h 571208"/>
              <a:gd name="connsiteX63" fmla="*/ 1756737 w 2226152"/>
              <a:gd name="connsiteY63" fmla="*/ 547960 h 571208"/>
              <a:gd name="connsiteX64" fmla="*/ 1740593 w 2226152"/>
              <a:gd name="connsiteY64" fmla="*/ 527189 h 571208"/>
              <a:gd name="connsiteX65" fmla="*/ 1713421 w 2226152"/>
              <a:gd name="connsiteY65" fmla="*/ 527189 h 571208"/>
              <a:gd name="connsiteX66" fmla="*/ 1707148 w 2226152"/>
              <a:gd name="connsiteY66" fmla="*/ 535260 h 571208"/>
              <a:gd name="connsiteX67" fmla="*/ 1642448 w 2226152"/>
              <a:gd name="connsiteY67" fmla="*/ 558508 h 571208"/>
              <a:gd name="connsiteX68" fmla="*/ 1577748 w 2226152"/>
              <a:gd name="connsiteY68" fmla="*/ 535260 h 571208"/>
              <a:gd name="connsiteX69" fmla="*/ 1571475 w 2226152"/>
              <a:gd name="connsiteY69" fmla="*/ 527189 h 571208"/>
              <a:gd name="connsiteX70" fmla="*/ 1539383 w 2226152"/>
              <a:gd name="connsiteY70" fmla="*/ 527189 h 571208"/>
              <a:gd name="connsiteX71" fmla="*/ 1524149 w 2226152"/>
              <a:gd name="connsiteY71" fmla="*/ 546790 h 571208"/>
              <a:gd name="connsiteX72" fmla="*/ 1459449 w 2226152"/>
              <a:gd name="connsiteY72" fmla="*/ 570038 h 571208"/>
              <a:gd name="connsiteX73" fmla="*/ 1394749 w 2226152"/>
              <a:gd name="connsiteY73" fmla="*/ 546790 h 571208"/>
              <a:gd name="connsiteX74" fmla="*/ 1379515 w 2226152"/>
              <a:gd name="connsiteY74" fmla="*/ 527189 h 571208"/>
              <a:gd name="connsiteX75" fmla="*/ 1350524 w 2226152"/>
              <a:gd name="connsiteY75" fmla="*/ 527189 h 571208"/>
              <a:gd name="connsiteX76" fmla="*/ 1345160 w 2226152"/>
              <a:gd name="connsiteY76" fmla="*/ 534090 h 571208"/>
              <a:gd name="connsiteX77" fmla="*/ 1280460 w 2226152"/>
              <a:gd name="connsiteY77" fmla="*/ 557338 h 571208"/>
              <a:gd name="connsiteX78" fmla="*/ 1215760 w 2226152"/>
              <a:gd name="connsiteY78" fmla="*/ 534090 h 571208"/>
              <a:gd name="connsiteX79" fmla="*/ 1210396 w 2226152"/>
              <a:gd name="connsiteY79" fmla="*/ 527189 h 571208"/>
              <a:gd name="connsiteX80" fmla="*/ 1177395 w 2226152"/>
              <a:gd name="connsiteY80" fmla="*/ 527189 h 571208"/>
              <a:gd name="connsiteX81" fmla="*/ 1162161 w 2226152"/>
              <a:gd name="connsiteY81" fmla="*/ 546790 h 571208"/>
              <a:gd name="connsiteX82" fmla="*/ 1097461 w 2226152"/>
              <a:gd name="connsiteY82" fmla="*/ 570038 h 571208"/>
              <a:gd name="connsiteX83" fmla="*/ 1032761 w 2226152"/>
              <a:gd name="connsiteY83" fmla="*/ 546790 h 571208"/>
              <a:gd name="connsiteX84" fmla="*/ 1017527 w 2226152"/>
              <a:gd name="connsiteY84" fmla="*/ 527189 h 571208"/>
              <a:gd name="connsiteX85" fmla="*/ 988536 w 2226152"/>
              <a:gd name="connsiteY85" fmla="*/ 527189 h 571208"/>
              <a:gd name="connsiteX86" fmla="*/ 983172 w 2226152"/>
              <a:gd name="connsiteY86" fmla="*/ 534090 h 571208"/>
              <a:gd name="connsiteX87" fmla="*/ 918472 w 2226152"/>
              <a:gd name="connsiteY87" fmla="*/ 557338 h 571208"/>
              <a:gd name="connsiteX88" fmla="*/ 853772 w 2226152"/>
              <a:gd name="connsiteY88" fmla="*/ 534090 h 571208"/>
              <a:gd name="connsiteX89" fmla="*/ 848408 w 2226152"/>
              <a:gd name="connsiteY89" fmla="*/ 527189 h 571208"/>
              <a:gd name="connsiteX90" fmla="*/ 815407 w 2226152"/>
              <a:gd name="connsiteY90" fmla="*/ 527189 h 571208"/>
              <a:gd name="connsiteX91" fmla="*/ 800173 w 2226152"/>
              <a:gd name="connsiteY91" fmla="*/ 546790 h 571208"/>
              <a:gd name="connsiteX92" fmla="*/ 735473 w 2226152"/>
              <a:gd name="connsiteY92" fmla="*/ 570038 h 571208"/>
              <a:gd name="connsiteX93" fmla="*/ 670773 w 2226152"/>
              <a:gd name="connsiteY93" fmla="*/ 546790 h 571208"/>
              <a:gd name="connsiteX94" fmla="*/ 655539 w 2226152"/>
              <a:gd name="connsiteY94" fmla="*/ 527189 h 571208"/>
              <a:gd name="connsiteX95" fmla="*/ 626548 w 2226152"/>
              <a:gd name="connsiteY95" fmla="*/ 527189 h 571208"/>
              <a:gd name="connsiteX96" fmla="*/ 621184 w 2226152"/>
              <a:gd name="connsiteY96" fmla="*/ 534090 h 571208"/>
              <a:gd name="connsiteX97" fmla="*/ 556484 w 2226152"/>
              <a:gd name="connsiteY97" fmla="*/ 557338 h 571208"/>
              <a:gd name="connsiteX98" fmla="*/ 491784 w 2226152"/>
              <a:gd name="connsiteY98" fmla="*/ 534090 h 571208"/>
              <a:gd name="connsiteX99" fmla="*/ 486420 w 2226152"/>
              <a:gd name="connsiteY99" fmla="*/ 527189 h 571208"/>
              <a:gd name="connsiteX100" fmla="*/ 453419 w 2226152"/>
              <a:gd name="connsiteY100" fmla="*/ 527189 h 571208"/>
              <a:gd name="connsiteX101" fmla="*/ 438185 w 2226152"/>
              <a:gd name="connsiteY101" fmla="*/ 546790 h 571208"/>
              <a:gd name="connsiteX102" fmla="*/ 373485 w 2226152"/>
              <a:gd name="connsiteY102" fmla="*/ 570038 h 571208"/>
              <a:gd name="connsiteX103" fmla="*/ 308785 w 2226152"/>
              <a:gd name="connsiteY103" fmla="*/ 546790 h 571208"/>
              <a:gd name="connsiteX104" fmla="*/ 293551 w 2226152"/>
              <a:gd name="connsiteY104" fmla="*/ 527189 h 571208"/>
              <a:gd name="connsiteX105" fmla="*/ 264560 w 2226152"/>
              <a:gd name="connsiteY105" fmla="*/ 527189 h 571208"/>
              <a:gd name="connsiteX106" fmla="*/ 259196 w 2226152"/>
              <a:gd name="connsiteY106" fmla="*/ 534090 h 571208"/>
              <a:gd name="connsiteX107" fmla="*/ 194496 w 2226152"/>
              <a:gd name="connsiteY107" fmla="*/ 557338 h 571208"/>
              <a:gd name="connsiteX108" fmla="*/ 129796 w 2226152"/>
              <a:gd name="connsiteY108" fmla="*/ 534090 h 571208"/>
              <a:gd name="connsiteX109" fmla="*/ 124432 w 2226152"/>
              <a:gd name="connsiteY109" fmla="*/ 527189 h 571208"/>
              <a:gd name="connsiteX110" fmla="*/ 0 w 2226152"/>
              <a:gd name="connsiteY110" fmla="*/ 527189 h 571208"/>
              <a:gd name="connsiteX111" fmla="*/ 0 w 2226152"/>
              <a:gd name="connsiteY111" fmla="*/ 42435 h 571208"/>
              <a:gd name="connsiteX112" fmla="*/ 116493 w 2226152"/>
              <a:gd name="connsiteY112" fmla="*/ 42435 h 571208"/>
              <a:gd name="connsiteX113" fmla="*/ 131405 w 2226152"/>
              <a:gd name="connsiteY113" fmla="*/ 23248 h 571208"/>
              <a:gd name="connsiteX114" fmla="*/ 196105 w 2226152"/>
              <a:gd name="connsiteY114" fmla="*/ 0 h 571208"/>
            </a:gdLst>
            <a:ahLst/>
            <a:cxnLst/>
            <a:rect l="l" t="t" r="r" b="b"/>
            <a:pathLst>
              <a:path w="2226152" h="571208">
                <a:moveTo>
                  <a:pt x="196105" y="0"/>
                </a:moveTo>
                <a:cubicBezTo>
                  <a:pt x="221372" y="0"/>
                  <a:pt x="244247" y="8884"/>
                  <a:pt x="260805" y="23248"/>
                </a:cubicBezTo>
                <a:lnTo>
                  <a:pt x="275717" y="42435"/>
                </a:lnTo>
                <a:lnTo>
                  <a:pt x="305352" y="42435"/>
                </a:lnTo>
                <a:lnTo>
                  <a:pt x="310394" y="35948"/>
                </a:lnTo>
                <a:cubicBezTo>
                  <a:pt x="326952" y="21584"/>
                  <a:pt x="349827" y="12700"/>
                  <a:pt x="375094" y="12700"/>
                </a:cubicBezTo>
                <a:cubicBezTo>
                  <a:pt x="400361" y="12700"/>
                  <a:pt x="423236" y="21584"/>
                  <a:pt x="439794" y="35948"/>
                </a:cubicBezTo>
                <a:lnTo>
                  <a:pt x="444836" y="42435"/>
                </a:lnTo>
                <a:lnTo>
                  <a:pt x="478481" y="42435"/>
                </a:lnTo>
                <a:lnTo>
                  <a:pt x="493393" y="23248"/>
                </a:lnTo>
                <a:cubicBezTo>
                  <a:pt x="509951" y="8884"/>
                  <a:pt x="532826" y="0"/>
                  <a:pt x="558093" y="0"/>
                </a:cubicBezTo>
                <a:cubicBezTo>
                  <a:pt x="583360" y="0"/>
                  <a:pt x="606235" y="8884"/>
                  <a:pt x="622793" y="23248"/>
                </a:cubicBezTo>
                <a:lnTo>
                  <a:pt x="637705" y="42435"/>
                </a:lnTo>
                <a:lnTo>
                  <a:pt x="667340" y="42435"/>
                </a:lnTo>
                <a:lnTo>
                  <a:pt x="672382" y="35948"/>
                </a:lnTo>
                <a:cubicBezTo>
                  <a:pt x="688940" y="21584"/>
                  <a:pt x="711815" y="12700"/>
                  <a:pt x="737082" y="12700"/>
                </a:cubicBezTo>
                <a:cubicBezTo>
                  <a:pt x="762349" y="12700"/>
                  <a:pt x="785224" y="21584"/>
                  <a:pt x="801782" y="35948"/>
                </a:cubicBezTo>
                <a:lnTo>
                  <a:pt x="806824" y="42435"/>
                </a:lnTo>
                <a:lnTo>
                  <a:pt x="840469" y="42435"/>
                </a:lnTo>
                <a:lnTo>
                  <a:pt x="855381" y="23248"/>
                </a:lnTo>
                <a:cubicBezTo>
                  <a:pt x="871939" y="8884"/>
                  <a:pt x="894814" y="0"/>
                  <a:pt x="920081" y="0"/>
                </a:cubicBezTo>
                <a:cubicBezTo>
                  <a:pt x="945348" y="0"/>
                  <a:pt x="968223" y="8884"/>
                  <a:pt x="984781" y="23248"/>
                </a:cubicBezTo>
                <a:lnTo>
                  <a:pt x="999693" y="42435"/>
                </a:lnTo>
                <a:lnTo>
                  <a:pt x="1029328" y="42435"/>
                </a:lnTo>
                <a:lnTo>
                  <a:pt x="1034370" y="35948"/>
                </a:lnTo>
                <a:cubicBezTo>
                  <a:pt x="1050928" y="21584"/>
                  <a:pt x="1073803" y="12700"/>
                  <a:pt x="1099070" y="12700"/>
                </a:cubicBezTo>
                <a:cubicBezTo>
                  <a:pt x="1124337" y="12700"/>
                  <a:pt x="1147212" y="21584"/>
                  <a:pt x="1163770" y="35948"/>
                </a:cubicBezTo>
                <a:lnTo>
                  <a:pt x="1168812" y="42435"/>
                </a:lnTo>
                <a:lnTo>
                  <a:pt x="1202457" y="42435"/>
                </a:lnTo>
                <a:lnTo>
                  <a:pt x="1217369" y="23248"/>
                </a:lnTo>
                <a:cubicBezTo>
                  <a:pt x="1233927" y="8884"/>
                  <a:pt x="1256802" y="0"/>
                  <a:pt x="1282069" y="0"/>
                </a:cubicBezTo>
                <a:cubicBezTo>
                  <a:pt x="1307336" y="0"/>
                  <a:pt x="1330211" y="8884"/>
                  <a:pt x="1346769" y="23248"/>
                </a:cubicBezTo>
                <a:lnTo>
                  <a:pt x="1361681" y="42435"/>
                </a:lnTo>
                <a:lnTo>
                  <a:pt x="1391316" y="42435"/>
                </a:lnTo>
                <a:lnTo>
                  <a:pt x="1396358" y="35948"/>
                </a:lnTo>
                <a:cubicBezTo>
                  <a:pt x="1412916" y="21584"/>
                  <a:pt x="1435791" y="12700"/>
                  <a:pt x="1461058" y="12700"/>
                </a:cubicBezTo>
                <a:cubicBezTo>
                  <a:pt x="1486325" y="12700"/>
                  <a:pt x="1509200" y="21584"/>
                  <a:pt x="1525758" y="35948"/>
                </a:cubicBezTo>
                <a:lnTo>
                  <a:pt x="1530800" y="42435"/>
                </a:lnTo>
                <a:lnTo>
                  <a:pt x="1565354" y="42435"/>
                </a:lnTo>
                <a:lnTo>
                  <a:pt x="1579357" y="24418"/>
                </a:lnTo>
                <a:cubicBezTo>
                  <a:pt x="1595915" y="10054"/>
                  <a:pt x="1618790" y="1170"/>
                  <a:pt x="1644057" y="1170"/>
                </a:cubicBezTo>
                <a:cubicBezTo>
                  <a:pt x="1669324" y="1170"/>
                  <a:pt x="1692199" y="10054"/>
                  <a:pt x="1708757" y="24418"/>
                </a:cubicBezTo>
                <a:lnTo>
                  <a:pt x="1722760" y="42435"/>
                </a:lnTo>
                <a:lnTo>
                  <a:pt x="1754214" y="42435"/>
                </a:lnTo>
                <a:lnTo>
                  <a:pt x="1758346" y="37118"/>
                </a:lnTo>
                <a:cubicBezTo>
                  <a:pt x="1774904" y="22754"/>
                  <a:pt x="1797779" y="13870"/>
                  <a:pt x="1823046" y="13870"/>
                </a:cubicBezTo>
                <a:cubicBezTo>
                  <a:pt x="1848313" y="13870"/>
                  <a:pt x="1871188" y="22754"/>
                  <a:pt x="1887746" y="37118"/>
                </a:cubicBezTo>
                <a:lnTo>
                  <a:pt x="1891878" y="42435"/>
                </a:lnTo>
                <a:lnTo>
                  <a:pt x="1926433" y="42435"/>
                </a:lnTo>
                <a:lnTo>
                  <a:pt x="1941345" y="23248"/>
                </a:lnTo>
                <a:cubicBezTo>
                  <a:pt x="1957903" y="8884"/>
                  <a:pt x="1980778" y="0"/>
                  <a:pt x="2006045" y="0"/>
                </a:cubicBezTo>
                <a:cubicBezTo>
                  <a:pt x="2031312" y="0"/>
                  <a:pt x="2054187" y="8884"/>
                  <a:pt x="2070745" y="23248"/>
                </a:cubicBezTo>
                <a:lnTo>
                  <a:pt x="2085657" y="42435"/>
                </a:lnTo>
                <a:lnTo>
                  <a:pt x="2226152" y="42435"/>
                </a:lnTo>
                <a:lnTo>
                  <a:pt x="2226152" y="527189"/>
                </a:lnTo>
                <a:lnTo>
                  <a:pt x="2074500" y="527189"/>
                </a:lnTo>
                <a:lnTo>
                  <a:pt x="2069136" y="534090"/>
                </a:lnTo>
                <a:cubicBezTo>
                  <a:pt x="2052578" y="548454"/>
                  <a:pt x="2029703" y="557338"/>
                  <a:pt x="2004436" y="557338"/>
                </a:cubicBezTo>
                <a:cubicBezTo>
                  <a:pt x="1979169" y="557338"/>
                  <a:pt x="1956294" y="548454"/>
                  <a:pt x="1939736" y="534090"/>
                </a:cubicBezTo>
                <a:lnTo>
                  <a:pt x="1934372" y="527189"/>
                </a:lnTo>
                <a:lnTo>
                  <a:pt x="1902280" y="527189"/>
                </a:lnTo>
                <a:lnTo>
                  <a:pt x="1886137" y="547960"/>
                </a:lnTo>
                <a:cubicBezTo>
                  <a:pt x="1869579" y="562324"/>
                  <a:pt x="1846704" y="571208"/>
                  <a:pt x="1821437" y="571208"/>
                </a:cubicBezTo>
                <a:cubicBezTo>
                  <a:pt x="1796170" y="571208"/>
                  <a:pt x="1773295" y="562324"/>
                  <a:pt x="1756737" y="547960"/>
                </a:cubicBezTo>
                <a:lnTo>
                  <a:pt x="1740593" y="527189"/>
                </a:lnTo>
                <a:lnTo>
                  <a:pt x="1713421" y="527189"/>
                </a:lnTo>
                <a:lnTo>
                  <a:pt x="1707148" y="535260"/>
                </a:lnTo>
                <a:cubicBezTo>
                  <a:pt x="1690590" y="549624"/>
                  <a:pt x="1667715" y="558508"/>
                  <a:pt x="1642448" y="558508"/>
                </a:cubicBezTo>
                <a:cubicBezTo>
                  <a:pt x="1617181" y="558508"/>
                  <a:pt x="1594306" y="549624"/>
                  <a:pt x="1577748" y="535260"/>
                </a:cubicBezTo>
                <a:lnTo>
                  <a:pt x="1571475" y="527189"/>
                </a:lnTo>
                <a:lnTo>
                  <a:pt x="1539383" y="527189"/>
                </a:lnTo>
                <a:lnTo>
                  <a:pt x="1524149" y="546790"/>
                </a:lnTo>
                <a:cubicBezTo>
                  <a:pt x="1507591" y="561154"/>
                  <a:pt x="1484716" y="570038"/>
                  <a:pt x="1459449" y="570038"/>
                </a:cubicBezTo>
                <a:cubicBezTo>
                  <a:pt x="1434182" y="570038"/>
                  <a:pt x="1411307" y="561154"/>
                  <a:pt x="1394749" y="546790"/>
                </a:cubicBezTo>
                <a:lnTo>
                  <a:pt x="1379515" y="527189"/>
                </a:lnTo>
                <a:lnTo>
                  <a:pt x="1350524" y="527189"/>
                </a:lnTo>
                <a:lnTo>
                  <a:pt x="1345160" y="534090"/>
                </a:lnTo>
                <a:cubicBezTo>
                  <a:pt x="1328602" y="548454"/>
                  <a:pt x="1305727" y="557338"/>
                  <a:pt x="1280460" y="557338"/>
                </a:cubicBezTo>
                <a:cubicBezTo>
                  <a:pt x="1255193" y="557338"/>
                  <a:pt x="1232318" y="548454"/>
                  <a:pt x="1215760" y="534090"/>
                </a:cubicBezTo>
                <a:lnTo>
                  <a:pt x="1210396" y="527189"/>
                </a:lnTo>
                <a:lnTo>
                  <a:pt x="1177395" y="527189"/>
                </a:lnTo>
                <a:lnTo>
                  <a:pt x="1162161" y="546790"/>
                </a:lnTo>
                <a:cubicBezTo>
                  <a:pt x="1145603" y="561154"/>
                  <a:pt x="1122728" y="570038"/>
                  <a:pt x="1097461" y="570038"/>
                </a:cubicBezTo>
                <a:cubicBezTo>
                  <a:pt x="1072194" y="570038"/>
                  <a:pt x="1049319" y="561154"/>
                  <a:pt x="1032761" y="546790"/>
                </a:cubicBezTo>
                <a:lnTo>
                  <a:pt x="1017527" y="527189"/>
                </a:lnTo>
                <a:lnTo>
                  <a:pt x="988536" y="527189"/>
                </a:lnTo>
                <a:lnTo>
                  <a:pt x="983172" y="534090"/>
                </a:lnTo>
                <a:cubicBezTo>
                  <a:pt x="966614" y="548454"/>
                  <a:pt x="943739" y="557338"/>
                  <a:pt x="918472" y="557338"/>
                </a:cubicBezTo>
                <a:cubicBezTo>
                  <a:pt x="893205" y="557338"/>
                  <a:pt x="870330" y="548454"/>
                  <a:pt x="853772" y="534090"/>
                </a:cubicBezTo>
                <a:lnTo>
                  <a:pt x="848408" y="527189"/>
                </a:lnTo>
                <a:lnTo>
                  <a:pt x="815407" y="527189"/>
                </a:lnTo>
                <a:lnTo>
                  <a:pt x="800173" y="546790"/>
                </a:lnTo>
                <a:cubicBezTo>
                  <a:pt x="783615" y="561154"/>
                  <a:pt x="760740" y="570038"/>
                  <a:pt x="735473" y="570038"/>
                </a:cubicBezTo>
                <a:cubicBezTo>
                  <a:pt x="710206" y="570038"/>
                  <a:pt x="687331" y="561154"/>
                  <a:pt x="670773" y="546790"/>
                </a:cubicBezTo>
                <a:lnTo>
                  <a:pt x="655539" y="527189"/>
                </a:lnTo>
                <a:lnTo>
                  <a:pt x="626548" y="527189"/>
                </a:lnTo>
                <a:lnTo>
                  <a:pt x="621184" y="534090"/>
                </a:lnTo>
                <a:cubicBezTo>
                  <a:pt x="604626" y="548454"/>
                  <a:pt x="581751" y="557338"/>
                  <a:pt x="556484" y="557338"/>
                </a:cubicBezTo>
                <a:cubicBezTo>
                  <a:pt x="531217" y="557338"/>
                  <a:pt x="508342" y="548454"/>
                  <a:pt x="491784" y="534090"/>
                </a:cubicBezTo>
                <a:lnTo>
                  <a:pt x="486420" y="527189"/>
                </a:lnTo>
                <a:lnTo>
                  <a:pt x="453419" y="527189"/>
                </a:lnTo>
                <a:lnTo>
                  <a:pt x="438185" y="546790"/>
                </a:lnTo>
                <a:cubicBezTo>
                  <a:pt x="421627" y="561154"/>
                  <a:pt x="398752" y="570038"/>
                  <a:pt x="373485" y="570038"/>
                </a:cubicBezTo>
                <a:cubicBezTo>
                  <a:pt x="348218" y="570038"/>
                  <a:pt x="325343" y="561154"/>
                  <a:pt x="308785" y="546790"/>
                </a:cubicBezTo>
                <a:lnTo>
                  <a:pt x="293551" y="527189"/>
                </a:lnTo>
                <a:lnTo>
                  <a:pt x="264560" y="527189"/>
                </a:lnTo>
                <a:lnTo>
                  <a:pt x="259196" y="534090"/>
                </a:lnTo>
                <a:cubicBezTo>
                  <a:pt x="242638" y="548454"/>
                  <a:pt x="219763" y="557338"/>
                  <a:pt x="194496" y="557338"/>
                </a:cubicBezTo>
                <a:cubicBezTo>
                  <a:pt x="169229" y="557338"/>
                  <a:pt x="146354" y="548454"/>
                  <a:pt x="129796" y="534090"/>
                </a:cubicBezTo>
                <a:lnTo>
                  <a:pt x="124432" y="527189"/>
                </a:lnTo>
                <a:lnTo>
                  <a:pt x="0" y="527189"/>
                </a:lnTo>
                <a:lnTo>
                  <a:pt x="0" y="42435"/>
                </a:lnTo>
                <a:lnTo>
                  <a:pt x="116493" y="42435"/>
                </a:lnTo>
                <a:lnTo>
                  <a:pt x="131405" y="23248"/>
                </a:lnTo>
                <a:cubicBezTo>
                  <a:pt x="147963" y="8884"/>
                  <a:pt x="170838" y="0"/>
                  <a:pt x="1961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164119" y="5171432"/>
            <a:ext cx="2031086" cy="3165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000">
                <a:solidFill>
                  <a:srgbClr val="262626"/>
                </a:solidFill>
                <a:latin typeface="等线"/>
              </a:rPr>
              <a:t>主讲人：朱钟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7164120" y="2015175"/>
            <a:ext cx="4325277" cy="6784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00000"/>
              </a:lnSpc>
            </a:pPr>
            <a:r>
              <a:rPr kumimoji="1" lang="zh-CN" altLang="en-US" sz="48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标准粗黑"/>
                <a:ea typeface="Source Han Sans CN Bold"/>
                <a:cs typeface="Source Han Sans CN Bold"/>
              </a:rPr>
              <a:t/>
            </a:r>
            <a:r>
              <a:rPr sz="4800">
                <a:solidFill>
                  <a:srgbClr val="0462F5"/>
                </a:solidFill>
                <a:latin typeface="标准粗黑"/>
              </a:rPr>
              <a:t>计算机网络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01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课程结构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l="36667" t="1476" r="29311" b="1510"/>
          <a:stretch>
            <a:fillRect/>
          </a:stretch>
        </p:blipFill>
        <p:spPr>
          <a:xfrm>
            <a:off x="4649650" y="1322100"/>
            <a:ext cx="2880000" cy="4620200"/>
          </a:xfrm>
          <a:custGeom>
            <a:avLst/>
            <a:gdLst/>
            <a:ahLst/>
            <a:cxnLst/>
            <a:rect l="l" t="t" r="r" b="b"/>
            <a:pathLst>
              <a:path w="2880000" h="4620200">
                <a:moveTo>
                  <a:pt x="288288" y="0"/>
                </a:moveTo>
                <a:lnTo>
                  <a:pt x="2591712" y="0"/>
                </a:lnTo>
                <a:cubicBezTo>
                  <a:pt x="2750929" y="0"/>
                  <a:pt x="2880000" y="129071"/>
                  <a:pt x="2880000" y="288288"/>
                </a:cubicBezTo>
                <a:lnTo>
                  <a:pt x="2880000" y="4331912"/>
                </a:lnTo>
                <a:cubicBezTo>
                  <a:pt x="2880000" y="4491129"/>
                  <a:pt x="2750929" y="4620200"/>
                  <a:pt x="2591712" y="4620200"/>
                </a:cubicBezTo>
                <a:lnTo>
                  <a:pt x="288288" y="4620200"/>
                </a:lnTo>
                <a:cubicBezTo>
                  <a:pt x="129071" y="4620200"/>
                  <a:pt x="0" y="4491129"/>
                  <a:pt x="0" y="4331912"/>
                </a:cubicBezTo>
                <a:lnTo>
                  <a:pt x="0" y="288288"/>
                </a:lnTo>
                <a:cubicBezTo>
                  <a:pt x="0" y="129071"/>
                  <a:pt x="129071" y="0"/>
                  <a:pt x="2882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7875612" y="1322100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88744" y="1322100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0400" y="1682098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计算机网络导入环节概述：介绍网络基本概念、发展历程、主要功能及典型应用场景。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660400" y="1364604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导入环节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8045220" y="1682098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计算机网络协议栈探究涵盖分层模型、协议功能及各层交互机制，重点解析数据传输与通信原理。</a:t>
            </a:r>
            <a:endParaRPr kumimoji="1" lang="zh-CN" altLang="en-US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8045220" y="1364604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协议栈探究</a:t>
            </a:r>
            <a:endParaRPr kumimoji="1" lang="zh-CN" altLang="en-US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 CN Bold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7875612" y="2912808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88744" y="2912808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60400" y="3279576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计算机网络是连接独立设备的通信系统，实现资源共享与数据传输，涉及协议、拓扑、传输介质等核心技术。</a:t>
            </a:r>
            <a:endParaRPr kumimoji="1" lang="zh-CN" altLang="en-US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"/>
            </a:endParaRPr>
          </a:p>
        </p:txBody>
      </p:sp>
      <p:sp>
        <p:nvSpPr>
          <p:cNvPr id="13" name="标题 1"/>
          <p:cNvSpPr txBox="1"/>
          <p:nvPr/>
        </p:nvSpPr>
        <p:spPr>
          <a:xfrm>
            <a:off x="660400" y="2955312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概念讲授</a:t>
            </a:r>
            <a:endParaRPr kumimoji="1" lang="zh-CN" altLang="en-US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 CN Bold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8045220" y="3278440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计算机网络综合应用涵盖协议、架构、安全及性能优化等关键技术，实现高效数据传输与资源共享。</a:t>
            </a:r>
            <a:endParaRPr kumimoji="1" lang="zh-CN" altLang="en-US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"/>
            </a:endParaRPr>
          </a:p>
        </p:txBody>
      </p:sp>
      <p:sp>
        <p:nvSpPr>
          <p:cNvPr id="15" name="标题 1"/>
          <p:cNvSpPr txBox="1"/>
          <p:nvPr/>
        </p:nvSpPr>
        <p:spPr>
          <a:xfrm>
            <a:off x="8045220" y="2962081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综合应用</a:t>
            </a:r>
            <a:endParaRPr kumimoji="1" lang="zh-CN" altLang="en-US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 CN Bold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488744" y="4510286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60400" y="4877055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计算机网络拓扑结构分析主要研究节点连接方式及其性能影响，包括总线、星型、环型、网状等典型结构。</a:t>
            </a:r>
            <a:endParaRPr kumimoji="1" lang="zh-CN" altLang="en-US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"/>
            </a:endParaRPr>
          </a:p>
        </p:txBody>
      </p:sp>
      <p:sp>
        <p:nvSpPr>
          <p:cNvPr id="18" name="标题 1"/>
          <p:cNvSpPr txBox="1"/>
          <p:nvPr/>
        </p:nvSpPr>
        <p:spPr>
          <a:xfrm>
            <a:off x="660400" y="4552790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拓扑结构分析</a:t>
            </a:r>
            <a:endParaRPr kumimoji="1" lang="zh-CN" altLang="en-US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 CN Bold"/>
            </a:endParaRPr>
          </a:p>
        </p:txBody>
      </p:sp>
      <p:sp>
        <p:nvSpPr>
          <p:cNvPr id="19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课程结构</a:t>
            </a:r>
            <a:endParaRPr kumimoji="1" lang="zh-CN" altLang="en-US" dirty="0"/>
          </a:p>
        </p:txBody>
      </p:sp>
      <p:sp>
        <p:nvSpPr>
          <p:cNvPr id="21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02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导入环节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95325" y="1748385"/>
            <a:ext cx="792000" cy="792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625341" y="2043379"/>
            <a:ext cx="2512337" cy="246574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网络协议是通信规则，定义数据格式、传输方式和时序，确保设备间可靠通信。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1625341" y="1485579"/>
            <a:ext cx="2512337" cy="5032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0000"/>
                </a:solidFill>
                <a:latin typeface="等线"/>
              </a:rPr>
              <a:t>协议概念引入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857174" y="1864108"/>
            <a:ext cx="468218" cy="50719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381839" y="1748384"/>
            <a:ext cx="792000" cy="792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311855" y="2043378"/>
            <a:ext cx="2512337" cy="246574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网络协议分层包括物理层、数据链路层、网络层、传输层和应用层，各层功能独立，通过接口协同工作，实现可靠数据传输。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5311855" y="1485578"/>
            <a:ext cx="2512337" cy="5032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0000"/>
                </a:solidFill>
                <a:latin typeface="等线"/>
              </a:rPr>
              <a:t>协议分层讲解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4543688" y="1864107"/>
            <a:ext cx="468218" cy="50719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051147" y="1748385"/>
            <a:ext cx="792000" cy="792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981163" y="2043379"/>
            <a:ext cx="2512337" cy="246574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分组模拟实验环节通过模拟数据传输过程，讲解协议分层、封装解封装、差错控制等核心概念，演示数据包在协议栈中的处理流程。</a:t>
            </a:r>
          </a:p>
        </p:txBody>
      </p:sp>
      <p:sp>
        <p:nvSpPr>
          <p:cNvPr id="13" name="标题 1"/>
          <p:cNvSpPr txBox="1"/>
          <p:nvPr/>
        </p:nvSpPr>
        <p:spPr>
          <a:xfrm>
            <a:off x="8981163" y="1485579"/>
            <a:ext cx="2512337" cy="5032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0000"/>
                </a:solidFill>
                <a:latin typeface="等线"/>
              </a:rPr>
              <a:t>分组模拟实验</a:t>
            </a:r>
            <a:endParaRPr kumimoji="1" lang="zh-CN" altLang="en-US" dirty="0"/>
          </a:p>
        </p:txBody>
      </p:sp>
      <p:sp>
        <p:nvSpPr>
          <p:cNvPr id="14" name="标题 1"/>
          <p:cNvSpPr txBox="1"/>
          <p:nvPr/>
        </p:nvSpPr>
        <p:spPr>
          <a:xfrm>
            <a:off x="8212996" y="1864108"/>
            <a:ext cx="468218" cy="50719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>
            <a:alphaModFix/>
          </a:blip>
          <a:srcRect l="5723" t="66864" r="5830" b="7832"/>
          <a:stretch>
            <a:fillRect/>
          </a:stretch>
        </p:blipFill>
        <p:spPr>
          <a:xfrm>
            <a:off x="698500" y="4652590"/>
            <a:ext cx="10795000" cy="1728738"/>
          </a:xfrm>
          <a:custGeom>
            <a:avLst/>
            <a:gdLst/>
            <a:ahLst/>
            <a:cxnLst/>
            <a:rect l="l" t="t" r="r" b="b"/>
            <a:pathLst>
              <a:path w="10795000" h="1727200">
                <a:moveTo>
                  <a:pt x="0" y="0"/>
                </a:moveTo>
                <a:lnTo>
                  <a:pt x="10795000" y="0"/>
                </a:lnTo>
                <a:lnTo>
                  <a:pt x="10795000" y="1728738"/>
                </a:lnTo>
                <a:lnTo>
                  <a:pt x="0" y="1728738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6" name="标题 1"/>
          <p:cNvSpPr txBox="1"/>
          <p:nvPr/>
        </p:nvSpPr>
        <p:spPr>
          <a:xfrm>
            <a:off x="695325" y="4652590"/>
            <a:ext cx="10798175" cy="1728738"/>
          </a:xfrm>
          <a:prstGeom prst="rect">
            <a:avLst/>
          </a:prstGeom>
          <a:gradFill>
            <a:gsLst>
              <a:gs pos="26000">
                <a:schemeClr val="accent1"/>
              </a:gs>
              <a:gs pos="92000">
                <a:schemeClr val="bg1">
                  <a:alpha val="0"/>
                </a:schemeClr>
              </a:gs>
            </a:gsLst>
            <a:lin ang="0" scaled="0"/>
          </a:gradFill>
          <a:ln w="1905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网络协议简介</a:t>
            </a:r>
            <a:endParaRPr kumimoji="1" lang="zh-CN" altLang="en-US" dirty="0"/>
          </a:p>
        </p:txBody>
      </p:sp>
      <p:sp>
        <p:nvSpPr>
          <p:cNvPr id="19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768933" y="1397637"/>
            <a:ext cx="8157411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592575" y="1397637"/>
            <a:ext cx="2641476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497014" y="1924151"/>
            <a:ext cx="5898239" cy="7107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IP地址是网络设备的唯一标识，由32位二进制组成，分为网络号和主机号，用于定位和通信寻址。</a:t>
            </a:r>
            <a:endParaRPr kumimoji="1" lang="zh-CN" altLang="en-US" dirty="0">
              <a:latin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552" t="23646" r="1551" b="8699"/>
          <a:stretch>
            <a:fillRect/>
          </a:stretch>
        </p:blipFill>
        <p:spPr>
          <a:xfrm>
            <a:off x="1796747" y="1531352"/>
            <a:ext cx="2233132" cy="1040002"/>
          </a:xfrm>
          <a:custGeom>
            <a:avLst/>
            <a:gdLst/>
            <a:ahLst/>
            <a:cxnLst/>
            <a:rect l="l" t="t" r="r" b="b"/>
            <a:pathLst>
              <a:path w="2233132" h="1040002">
                <a:moveTo>
                  <a:pt x="520001" y="0"/>
                </a:moveTo>
                <a:lnTo>
                  <a:pt x="1713131" y="0"/>
                </a:lnTo>
                <a:cubicBezTo>
                  <a:pt x="2000319" y="0"/>
                  <a:pt x="2233132" y="232813"/>
                  <a:pt x="2233132" y="520001"/>
                </a:cubicBezTo>
                <a:cubicBezTo>
                  <a:pt x="2233132" y="807189"/>
                  <a:pt x="2000319" y="1040002"/>
                  <a:pt x="1713131" y="1040002"/>
                </a:cubicBezTo>
                <a:lnTo>
                  <a:pt x="520001" y="1040002"/>
                </a:lnTo>
                <a:cubicBezTo>
                  <a:pt x="232813" y="1040002"/>
                  <a:pt x="0" y="807189"/>
                  <a:pt x="0" y="520001"/>
                </a:cubicBezTo>
                <a:cubicBezTo>
                  <a:pt x="0" y="232813"/>
                  <a:pt x="232813" y="0"/>
                  <a:pt x="520001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4497014" y="1461137"/>
            <a:ext cx="5898239" cy="4399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IP概念引入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3157497" y="1130300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457511" y="1130300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757525" y="1130300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2768933" y="3112152"/>
            <a:ext cx="8157411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592575" y="3112152"/>
            <a:ext cx="2641476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497014" y="3638666"/>
            <a:ext cx="5898239" cy="7107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IP地址由网络号和主机号组成，分为A、B、C、D、E五类，采用点分十进制表示，子网掩码划分网络与主机部分。</a:t>
            </a: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>
            <a:alphaModFix/>
          </a:blip>
          <a:srcRect l="1552" t="23646" r="1551" b="8699"/>
          <a:stretch>
            <a:fillRect/>
          </a:stretch>
        </p:blipFill>
        <p:spPr>
          <a:xfrm>
            <a:off x="1796747" y="3245867"/>
            <a:ext cx="2233132" cy="1040002"/>
          </a:xfrm>
          <a:custGeom>
            <a:avLst/>
            <a:gdLst/>
            <a:ahLst/>
            <a:cxnLst/>
            <a:rect l="l" t="t" r="r" b="b"/>
            <a:pathLst>
              <a:path w="2233132" h="1040002">
                <a:moveTo>
                  <a:pt x="520001" y="0"/>
                </a:moveTo>
                <a:lnTo>
                  <a:pt x="1713131" y="0"/>
                </a:lnTo>
                <a:cubicBezTo>
                  <a:pt x="2000319" y="0"/>
                  <a:pt x="2233132" y="232813"/>
                  <a:pt x="2233132" y="520001"/>
                </a:cubicBezTo>
                <a:cubicBezTo>
                  <a:pt x="2233132" y="807189"/>
                  <a:pt x="2000319" y="1040002"/>
                  <a:pt x="1713131" y="1040002"/>
                </a:cubicBezTo>
                <a:lnTo>
                  <a:pt x="520001" y="1040002"/>
                </a:lnTo>
                <a:cubicBezTo>
                  <a:pt x="232813" y="1040002"/>
                  <a:pt x="0" y="807189"/>
                  <a:pt x="0" y="520001"/>
                </a:cubicBezTo>
                <a:cubicBezTo>
                  <a:pt x="0" y="232813"/>
                  <a:pt x="232813" y="0"/>
                  <a:pt x="520001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5" name="标题 1"/>
          <p:cNvSpPr txBox="1"/>
          <p:nvPr/>
        </p:nvSpPr>
        <p:spPr>
          <a:xfrm>
            <a:off x="4497014" y="3175652"/>
            <a:ext cx="5898239" cy="4399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地址结构解析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3157497" y="2844816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457511" y="2844816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3757525" y="2844816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2768933" y="4928268"/>
            <a:ext cx="8157411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592575" y="4928268"/>
            <a:ext cx="2641476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4497014" y="5454782"/>
            <a:ext cx="5898239" cy="7107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IP地址结构、分类及子网划分；分组模拟IP分配与解析，实践地址配置与连通性测试。</a:t>
            </a: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2">
            <a:alphaModFix/>
          </a:blip>
          <a:srcRect l="1552" t="23646" r="1551" b="8699"/>
          <a:stretch>
            <a:fillRect/>
          </a:stretch>
        </p:blipFill>
        <p:spPr>
          <a:xfrm>
            <a:off x="1796747" y="5061983"/>
            <a:ext cx="2233132" cy="1040002"/>
          </a:xfrm>
          <a:custGeom>
            <a:avLst/>
            <a:gdLst/>
            <a:ahLst/>
            <a:cxnLst/>
            <a:rect l="l" t="t" r="r" b="b"/>
            <a:pathLst>
              <a:path w="2233132" h="1040002">
                <a:moveTo>
                  <a:pt x="520001" y="0"/>
                </a:moveTo>
                <a:lnTo>
                  <a:pt x="1713131" y="0"/>
                </a:lnTo>
                <a:cubicBezTo>
                  <a:pt x="2000319" y="0"/>
                  <a:pt x="2233132" y="232813"/>
                  <a:pt x="2233132" y="520001"/>
                </a:cubicBezTo>
                <a:cubicBezTo>
                  <a:pt x="2233132" y="807189"/>
                  <a:pt x="2000319" y="1040002"/>
                  <a:pt x="1713131" y="1040002"/>
                </a:cubicBezTo>
                <a:lnTo>
                  <a:pt x="520001" y="1040002"/>
                </a:lnTo>
                <a:cubicBezTo>
                  <a:pt x="232813" y="1040002"/>
                  <a:pt x="0" y="807189"/>
                  <a:pt x="0" y="520001"/>
                </a:cubicBezTo>
                <a:cubicBezTo>
                  <a:pt x="0" y="232813"/>
                  <a:pt x="232813" y="0"/>
                  <a:pt x="520001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3" name="标题 1"/>
          <p:cNvSpPr txBox="1"/>
          <p:nvPr/>
        </p:nvSpPr>
        <p:spPr>
          <a:xfrm>
            <a:off x="4497014" y="4991768"/>
            <a:ext cx="5898239" cy="4399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互动分组实践</a:t>
            </a:r>
            <a:endParaRPr kumimoji="1" lang="zh-CN" altLang="en-US" dirty="0"/>
          </a:p>
        </p:txBody>
      </p:sp>
      <p:sp>
        <p:nvSpPr>
          <p:cNvPr id="24" name="标题 1"/>
          <p:cNvSpPr txBox="1"/>
          <p:nvPr/>
        </p:nvSpPr>
        <p:spPr>
          <a:xfrm>
            <a:off x="3157497" y="4660932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3457511" y="4660932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3757525" y="4660932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IP地址解析</a:t>
            </a:r>
            <a:endParaRPr kumimoji="1" lang="zh-CN" altLang="en-US" dirty="0"/>
          </a:p>
        </p:txBody>
      </p:sp>
      <p:sp>
        <p:nvSpPr>
          <p:cNvPr id="29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03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概念讲授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6769099"/>
            <a:ext cx="12192000" cy="8890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blurRad="317500" algn="ctr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076816" y="1434141"/>
            <a:ext cx="4729767" cy="1817057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3044450" y="1364727"/>
            <a:ext cx="1117185" cy="17964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blurRad="254000" dist="38100" dir="5400000" algn="t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257340" y="1634078"/>
            <a:ext cx="4171537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导入设疑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1257340" y="1926853"/>
            <a:ext cx="4171537" cy="1206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0D0D0D"/>
                </a:solidFill>
              </a:rPr>
              <a:t>计算机网络是通过通信设备和传输介质连接多台计算机，实现资源共享和信息传递的系统。核心知识点包括：拓扑结构、协议分层、数据传输原理。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1076816" y="3676216"/>
            <a:ext cx="4729767" cy="1817057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044450" y="3606802"/>
            <a:ext cx="1117185" cy="17964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blurRad="254000" dist="38100" dir="5400000" algn="t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257340" y="3876153"/>
            <a:ext cx="4171537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互动辨析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1257340" y="4168928"/>
            <a:ext cx="4171537" cy="1206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D0D0D"/>
                </a:solidFill>
              </a:rPr>
              <a:t>计算机网络定义互动辨析环节知识点：共享资源、互联设备、通信协议。教学内容：通过实例对比辨析网络核心特征，强调资源共享与协议规范的重要性。</a:t>
            </a:r>
          </a:p>
        </p:txBody>
      </p:sp>
      <p:sp>
        <p:nvSpPr>
          <p:cNvPr id="12" name="标题 1"/>
          <p:cNvSpPr txBox="1"/>
          <p:nvPr/>
        </p:nvSpPr>
        <p:spPr>
          <a:xfrm>
            <a:off x="6372716" y="1434141"/>
            <a:ext cx="4729767" cy="1817057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340350" y="1364727"/>
            <a:ext cx="1117185" cy="17964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blurRad="254000" dist="38100" dir="5400000" algn="t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553240" y="1634078"/>
            <a:ext cx="4171537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定义解析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6553240" y="1926853"/>
            <a:ext cx="4171537" cy="1206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D0D0D"/>
                </a:solidFill>
              </a:rPr>
              <a:t>计算机网络定义解析知识点：互联设备、通信协议、资源共享、数据传输。教学内容：讲解网络核心要素及功能实现原理。</a:t>
            </a:r>
          </a:p>
        </p:txBody>
      </p:sp>
      <p:sp>
        <p:nvSpPr>
          <p:cNvPr id="16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网络定义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462F5"/>
      </a:accent1>
      <a:accent2>
        <a:srgbClr val="00DADA"/>
      </a:accent2>
      <a:accent3>
        <a:srgbClr val="FFFFFF"/>
      </a:accent3>
      <a:accent4>
        <a:srgbClr val="000000"/>
      </a:accent4>
      <a:accent5>
        <a:srgbClr val="E4ECF8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347</Words>
  <Application>Microsoft Office PowerPoint</Application>
  <PresentationFormat>宽屏</PresentationFormat>
  <Paragraphs>158</Paragraphs>
  <Slides>25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3" baseType="lpstr">
      <vt:lpstr>Source Han Sans CN Bold</vt:lpstr>
      <vt:lpstr>OPPOSans H</vt:lpstr>
      <vt:lpstr>OPPOSans B</vt:lpstr>
      <vt:lpstr>Source Han Sans</vt:lpstr>
      <vt:lpstr>等线</vt:lpstr>
      <vt:lpstr>OPPOSans L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宏钉 李</cp:lastModifiedBy>
  <cp:revision>6</cp:revision>
  <dcterms:modified xsi:type="dcterms:W3CDTF">2025-03-31T07:38:36Z</dcterms:modified>
</cp:coreProperties>
</file>